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1" r:id="rId4"/>
    <p:sldId id="257" r:id="rId5"/>
    <p:sldId id="259" r:id="rId6"/>
    <p:sldId id="286" r:id="rId7"/>
    <p:sldId id="260" r:id="rId8"/>
    <p:sldId id="287" r:id="rId9"/>
    <p:sldId id="272" r:id="rId10"/>
    <p:sldId id="273" r:id="rId11"/>
    <p:sldId id="288" r:id="rId12"/>
    <p:sldId id="289" r:id="rId13"/>
    <p:sldId id="293" r:id="rId14"/>
    <p:sldId id="292" r:id="rId15"/>
    <p:sldId id="294" r:id="rId16"/>
    <p:sldId id="290" r:id="rId17"/>
    <p:sldId id="291" r:id="rId18"/>
    <p:sldId id="295" r:id="rId19"/>
    <p:sldId id="297" r:id="rId20"/>
    <p:sldId id="296" r:id="rId21"/>
    <p:sldId id="363" r:id="rId22"/>
    <p:sldId id="364" r:id="rId23"/>
    <p:sldId id="278" r:id="rId24"/>
    <p:sldId id="298" r:id="rId25"/>
    <p:sldId id="300" r:id="rId26"/>
    <p:sldId id="301" r:id="rId27"/>
    <p:sldId id="302" r:id="rId28"/>
    <p:sldId id="303" r:id="rId29"/>
    <p:sldId id="299" r:id="rId30"/>
    <p:sldId id="279" r:id="rId31"/>
    <p:sldId id="319" r:id="rId32"/>
    <p:sldId id="320" r:id="rId33"/>
    <p:sldId id="321" r:id="rId34"/>
    <p:sldId id="322" r:id="rId35"/>
    <p:sldId id="276" r:id="rId36"/>
    <p:sldId id="277" r:id="rId37"/>
    <p:sldId id="310" r:id="rId38"/>
    <p:sldId id="313" r:id="rId39"/>
    <p:sldId id="311" r:id="rId40"/>
    <p:sldId id="314" r:id="rId41"/>
    <p:sldId id="312" r:id="rId42"/>
    <p:sldId id="315" r:id="rId43"/>
    <p:sldId id="316" r:id="rId44"/>
    <p:sldId id="318" r:id="rId45"/>
    <p:sldId id="317" r:id="rId46"/>
    <p:sldId id="280" r:id="rId47"/>
    <p:sldId id="304" r:id="rId48"/>
    <p:sldId id="305" r:id="rId49"/>
    <p:sldId id="306" r:id="rId50"/>
    <p:sldId id="307" r:id="rId51"/>
    <p:sldId id="308" r:id="rId52"/>
    <p:sldId id="309" r:id="rId53"/>
    <p:sldId id="282" r:id="rId54"/>
    <p:sldId id="325" r:id="rId55"/>
    <p:sldId id="374" r:id="rId56"/>
    <p:sldId id="326" r:id="rId57"/>
    <p:sldId id="327" r:id="rId58"/>
    <p:sldId id="329" r:id="rId59"/>
    <p:sldId id="328" r:id="rId60"/>
    <p:sldId id="330" r:id="rId61"/>
    <p:sldId id="375" r:id="rId62"/>
    <p:sldId id="331" r:id="rId63"/>
    <p:sldId id="332" r:id="rId64"/>
    <p:sldId id="352" r:id="rId65"/>
    <p:sldId id="334" r:id="rId66"/>
    <p:sldId id="333" r:id="rId67"/>
    <p:sldId id="335" r:id="rId68"/>
    <p:sldId id="338" r:id="rId69"/>
    <p:sldId id="339" r:id="rId70"/>
    <p:sldId id="341" r:id="rId71"/>
    <p:sldId id="340" r:id="rId72"/>
    <p:sldId id="342" r:id="rId73"/>
    <p:sldId id="343" r:id="rId74"/>
    <p:sldId id="365" r:id="rId75"/>
    <p:sldId id="344" r:id="rId76"/>
    <p:sldId id="346" r:id="rId77"/>
    <p:sldId id="366" r:id="rId78"/>
    <p:sldId id="376" r:id="rId79"/>
    <p:sldId id="347" r:id="rId80"/>
    <p:sldId id="345" r:id="rId81"/>
    <p:sldId id="367" r:id="rId82"/>
    <p:sldId id="348" r:id="rId83"/>
    <p:sldId id="349" r:id="rId84"/>
    <p:sldId id="368" r:id="rId85"/>
    <p:sldId id="350" r:id="rId86"/>
    <p:sldId id="369" r:id="rId87"/>
    <p:sldId id="351" r:id="rId88"/>
    <p:sldId id="336" r:id="rId89"/>
    <p:sldId id="337" r:id="rId90"/>
    <p:sldId id="353" r:id="rId91"/>
    <p:sldId id="355" r:id="rId92"/>
    <p:sldId id="354" r:id="rId93"/>
    <p:sldId id="284" r:id="rId94"/>
    <p:sldId id="356" r:id="rId95"/>
    <p:sldId id="357" r:id="rId96"/>
    <p:sldId id="370" r:id="rId97"/>
    <p:sldId id="358" r:id="rId98"/>
    <p:sldId id="371" r:id="rId99"/>
    <p:sldId id="359" r:id="rId100"/>
    <p:sldId id="372" r:id="rId101"/>
    <p:sldId id="360" r:id="rId102"/>
    <p:sldId id="361" r:id="rId103"/>
    <p:sldId id="362" r:id="rId104"/>
    <p:sldId id="373"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3"/>
    <p:restoredTop sz="96327"/>
  </p:normalViewPr>
  <p:slideViewPr>
    <p:cSldViewPr snapToGrid="0">
      <p:cViewPr varScale="1">
        <p:scale>
          <a:sx n="146" d="100"/>
          <a:sy n="146" d="100"/>
        </p:scale>
        <p:origin x="3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3/26/24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3/26/24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3/26/24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3/26/24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3/26/24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3/26/24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3/26/24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3/26/24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3/26/24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A3BD2-6A36-AC59-00D7-FB005FC79426}"/>
              </a:ext>
            </a:extLst>
          </p:cNvPr>
          <p:cNvSpPr>
            <a:spLocks noGrp="1"/>
          </p:cNvSpPr>
          <p:nvPr>
            <p:ph type="ctrTitle"/>
          </p:nvPr>
        </p:nvSpPr>
        <p:spPr/>
        <p:txBody>
          <a:bodyPr/>
          <a:lstStyle/>
          <a:p>
            <a:r>
              <a:rPr lang="fr-FR" dirty="0"/>
              <a:t>Cours DU CLOUD</a:t>
            </a:r>
          </a:p>
        </p:txBody>
      </p:sp>
      <p:sp>
        <p:nvSpPr>
          <p:cNvPr id="3" name="Sous-titre 2">
            <a:extLst>
              <a:ext uri="{FF2B5EF4-FFF2-40B4-BE49-F238E27FC236}">
                <a16:creationId xmlns:a16="http://schemas.microsoft.com/office/drawing/2014/main" id="{BA070734-6B49-2211-9423-0646F85A1DC4}"/>
              </a:ext>
            </a:extLst>
          </p:cNvPr>
          <p:cNvSpPr>
            <a:spLocks noGrp="1"/>
          </p:cNvSpPr>
          <p:nvPr>
            <p:ph type="subTitle" idx="1"/>
          </p:nvPr>
        </p:nvSpPr>
        <p:spPr/>
        <p:txBody>
          <a:bodyPr/>
          <a:lstStyle/>
          <a:p>
            <a:r>
              <a:rPr lang="fr-FR" dirty="0"/>
              <a:t>Cours de 12 heures</a:t>
            </a:r>
          </a:p>
        </p:txBody>
      </p:sp>
    </p:spTree>
    <p:extLst>
      <p:ext uri="{BB962C8B-B14F-4D97-AF65-F5344CB8AC3E}">
        <p14:creationId xmlns:p14="http://schemas.microsoft.com/office/powerpoint/2010/main" val="3550515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COMPUTING</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46434"/>
            <a:ext cx="10083391" cy="4172171"/>
          </a:xfrm>
        </p:spPr>
        <p:txBody>
          <a:bodyPr>
            <a:normAutofit fontScale="85000" lnSpcReduction="20000"/>
          </a:bodyPr>
          <a:lstStyle/>
          <a:p>
            <a:pPr algn="l">
              <a:buFont typeface="Arial" panose="020B0604020202020204" pitchFamily="34" charset="0"/>
              <a:buChar char="•"/>
            </a:pPr>
            <a:r>
              <a:rPr lang="fr-FR" b="0" i="0" dirty="0">
                <a:solidFill>
                  <a:srgbClr val="ECECEC"/>
                </a:solidFill>
                <a:effectLst/>
                <a:latin typeface="Söhne"/>
              </a:rPr>
              <a:t>Définition du Cloud </a:t>
            </a:r>
            <a:r>
              <a:rPr lang="fr-FR" b="0" i="0" dirty="0" err="1">
                <a:solidFill>
                  <a:srgbClr val="ECECEC"/>
                </a:solidFill>
                <a:effectLst/>
                <a:latin typeface="Söhne"/>
              </a:rPr>
              <a:t>Computing</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Modèle de fourniture de ressources informatiques via internet, permettant l'accès à des services à la demande.</a:t>
            </a:r>
          </a:p>
          <a:p>
            <a:pPr marL="742950" lvl="1" indent="-285750" algn="l">
              <a:buFont typeface="Arial" panose="020B0604020202020204" pitchFamily="34" charset="0"/>
              <a:buChar char="•"/>
            </a:pPr>
            <a:r>
              <a:rPr lang="fr-FR" dirty="0">
                <a:solidFill>
                  <a:srgbClr val="ECECEC"/>
                </a:solidFill>
                <a:latin typeface="Söhne"/>
              </a:rPr>
              <a:t>Propose les mêmes composants de l’infrastructure du SI présentés dans les slides précédents</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Explication de son fonctionnement :</a:t>
            </a:r>
          </a:p>
          <a:p>
            <a:pPr marL="742950" lvl="1" indent="-285750" algn="l">
              <a:buFont typeface="Arial" panose="020B0604020202020204" pitchFamily="34" charset="0"/>
              <a:buChar char="•"/>
            </a:pPr>
            <a:r>
              <a:rPr lang="fr-FR" b="0" i="0" dirty="0">
                <a:solidFill>
                  <a:srgbClr val="ECECEC"/>
                </a:solidFill>
                <a:effectLst/>
                <a:latin typeface="Söhne"/>
              </a:rPr>
              <a:t>Les données et les applications sont hébergées sur des serveurs distants qui se trouvent dans des data centers gérés par des fournisseurs de services Cloud.</a:t>
            </a:r>
          </a:p>
          <a:p>
            <a:pPr marL="742950" lvl="1" indent="-285750" algn="l">
              <a:buFont typeface="Arial" panose="020B0604020202020204" pitchFamily="34" charset="0"/>
              <a:buChar char="•"/>
            </a:pPr>
            <a:r>
              <a:rPr lang="fr-FR" b="0" i="0" dirty="0">
                <a:solidFill>
                  <a:srgbClr val="ECECEC"/>
                </a:solidFill>
                <a:effectLst/>
                <a:latin typeface="Söhne"/>
              </a:rPr>
              <a:t>Les utilisateurs accèdent aux ressources à la demande via internet, en fonction de leurs besoins.</a:t>
            </a:r>
          </a:p>
          <a:p>
            <a:pPr algn="l">
              <a:buFont typeface="Arial" panose="020B0604020202020204" pitchFamily="34" charset="0"/>
              <a:buChar char="•"/>
            </a:pPr>
            <a:r>
              <a:rPr lang="fr-FR" b="0" i="0" dirty="0">
                <a:solidFill>
                  <a:srgbClr val="ECECEC"/>
                </a:solidFill>
                <a:effectLst/>
                <a:latin typeface="Söhne"/>
              </a:rPr>
              <a:t>Principaux avantages :</a:t>
            </a:r>
          </a:p>
          <a:p>
            <a:pPr marL="742950" lvl="1" indent="-285750" algn="l">
              <a:buFont typeface="Arial" panose="020B0604020202020204" pitchFamily="34" charset="0"/>
              <a:buChar char="•"/>
            </a:pPr>
            <a:r>
              <a:rPr lang="fr-FR" b="0" i="0" dirty="0">
                <a:solidFill>
                  <a:srgbClr val="ECECEC"/>
                </a:solidFill>
                <a:effectLst/>
                <a:latin typeface="Söhne"/>
              </a:rPr>
              <a:t>Scalabilité :</a:t>
            </a:r>
          </a:p>
          <a:p>
            <a:pPr marL="1143000" lvl="2" indent="-228600" algn="l">
              <a:buFont typeface="Arial" panose="020B0604020202020204" pitchFamily="34" charset="0"/>
              <a:buChar char="•"/>
            </a:pPr>
            <a:r>
              <a:rPr lang="fr-FR" b="0" i="0" dirty="0">
                <a:solidFill>
                  <a:srgbClr val="ECECEC"/>
                </a:solidFill>
                <a:effectLst/>
                <a:latin typeface="Söhne"/>
              </a:rPr>
              <a:t>Possibilité d'ajuster rapidement les ressources en fonction de la demande. Par exemple, si trop de demandes sur un site internet, lancer plusieurs instances de la même machine virtuelle qui héberge ce dernier.</a:t>
            </a:r>
          </a:p>
          <a:p>
            <a:pPr marL="742950" lvl="1" indent="-285750" algn="l">
              <a:buFont typeface="Arial" panose="020B0604020202020204" pitchFamily="34" charset="0"/>
              <a:buChar char="•"/>
            </a:pPr>
            <a:r>
              <a:rPr lang="fr-FR" b="0" i="0" dirty="0">
                <a:solidFill>
                  <a:srgbClr val="ECECEC"/>
                </a:solidFill>
                <a:effectLst/>
                <a:latin typeface="Söhne"/>
              </a:rPr>
              <a:t>Flexibilité :</a:t>
            </a:r>
          </a:p>
          <a:p>
            <a:pPr marL="1143000" lvl="2" indent="-228600" algn="l">
              <a:buFont typeface="Arial" panose="020B0604020202020204" pitchFamily="34" charset="0"/>
              <a:buChar char="•"/>
            </a:pPr>
            <a:r>
              <a:rPr lang="fr-FR" b="0" i="0" dirty="0">
                <a:solidFill>
                  <a:srgbClr val="ECECEC"/>
                </a:solidFill>
                <a:effectLst/>
                <a:latin typeface="Söhne"/>
              </a:rPr>
              <a:t>Choix des services et des fonctionnalités selon les besoins spécifiques de l'entreprise.</a:t>
            </a:r>
          </a:p>
          <a:p>
            <a:pPr marL="742950" lvl="1" indent="-285750" algn="l">
              <a:buFont typeface="Arial" panose="020B0604020202020204" pitchFamily="34" charset="0"/>
              <a:buChar char="•"/>
            </a:pPr>
            <a:r>
              <a:rPr lang="fr-FR" b="0" i="0" dirty="0">
                <a:solidFill>
                  <a:srgbClr val="ECECEC"/>
                </a:solidFill>
                <a:effectLst/>
                <a:latin typeface="Söhne"/>
              </a:rPr>
              <a:t>Réduction des coûts :</a:t>
            </a:r>
          </a:p>
          <a:p>
            <a:pPr marL="1143000" lvl="2" indent="-228600" algn="l">
              <a:buFont typeface="Arial" panose="020B0604020202020204" pitchFamily="34" charset="0"/>
              <a:buChar char="•"/>
            </a:pPr>
            <a:r>
              <a:rPr lang="fr-FR" b="0" i="0" dirty="0">
                <a:solidFill>
                  <a:srgbClr val="ECECEC"/>
                </a:solidFill>
                <a:effectLst/>
                <a:latin typeface="Söhne"/>
              </a:rPr>
              <a:t>Paiement à l'usage, évitant les investissements initiaux importants. On peut commencer par un usage basique et augmenter ce dernier selon nos besoins.</a:t>
            </a:r>
          </a:p>
        </p:txBody>
      </p:sp>
    </p:spTree>
    <p:extLst>
      <p:ext uri="{BB962C8B-B14F-4D97-AF65-F5344CB8AC3E}">
        <p14:creationId xmlns:p14="http://schemas.microsoft.com/office/powerpoint/2010/main" val="28624965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18972"/>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79" y="1436915"/>
            <a:ext cx="11530646" cy="4833256"/>
          </a:xfrm>
        </p:spPr>
        <p:txBody>
          <a:bodyPr>
            <a:normAutofit/>
          </a:bodyPr>
          <a:lstStyle/>
          <a:p>
            <a:r>
              <a:rPr lang="fr-FR" sz="1800" dirty="0" err="1">
                <a:solidFill>
                  <a:srgbClr val="ECECEC"/>
                </a:solidFill>
                <a:latin typeface="Söhne"/>
              </a:rPr>
              <a:t>Generative</a:t>
            </a:r>
            <a:r>
              <a:rPr lang="fr-FR" sz="1800" dirty="0">
                <a:solidFill>
                  <a:srgbClr val="ECECEC"/>
                </a:solidFill>
                <a:latin typeface="Söhne"/>
              </a:rPr>
              <a:t> AI sur Vertex AI vous donne accès aux grands modèles d'IA générative de Google afin que vous puissiez les tester, les personnaliser et les déployer pour les utiliser dans vos applications optimisées par l'IA. </a:t>
            </a:r>
          </a:p>
          <a:p>
            <a:r>
              <a:rPr lang="fr-FR" sz="1800" dirty="0">
                <a:solidFill>
                  <a:srgbClr val="ECECEC"/>
                </a:solidFill>
                <a:latin typeface="Söhne"/>
              </a:rPr>
              <a:t>Voici une description du workflow d’IA générative :</a:t>
            </a:r>
          </a:p>
          <a:p>
            <a:r>
              <a:rPr lang="fr-FR" sz="1800" dirty="0">
                <a:solidFill>
                  <a:srgbClr val="ECECEC"/>
                </a:solidFill>
                <a:latin typeface="Söhne"/>
              </a:rPr>
              <a:t>Le Prompt : Le workflow d'IA générative commence généralement par une invite. Une invite est une requête en langage naturel envoyée à un modèle de langage pour déclencher une réponse. Écrire une invite pour obtenir la réponse souhaitée du modèle est une pratique appelée </a:t>
            </a:r>
            <a:r>
              <a:rPr lang="fr-FR" sz="1800" dirty="0" err="1">
                <a:solidFill>
                  <a:srgbClr val="ECECEC"/>
                </a:solidFill>
                <a:latin typeface="Söhne"/>
              </a:rPr>
              <a:t>prmpt</a:t>
            </a:r>
            <a:r>
              <a:rPr lang="fr-FR" sz="1800" dirty="0">
                <a:solidFill>
                  <a:srgbClr val="ECECEC"/>
                </a:solidFill>
                <a:latin typeface="Söhne"/>
              </a:rPr>
              <a:t> engineering. Bien que la conception d'une invite soit un processus expérimental, vous pouvez utiliser des principes et des stratégies de conception d'invites pour inciter le modèle à se comporter de la manière souhaitée.</a:t>
            </a:r>
          </a:p>
          <a:p>
            <a:r>
              <a:rPr lang="fr-FR" sz="1800" dirty="0">
                <a:solidFill>
                  <a:srgbClr val="ECECEC"/>
                </a:solidFill>
                <a:latin typeface="Söhne"/>
              </a:rPr>
              <a:t>Les modèles de base : Les prompts sont envoyées à un modèle pour la génération de réponses. Vertex AI dispose de divers modèles de fondation d'IA générative accessibles via une API, y compris les suivants :</a:t>
            </a:r>
          </a:p>
          <a:p>
            <a:pPr lvl="1"/>
            <a:r>
              <a:rPr lang="fr-FR" sz="1200" dirty="0">
                <a:solidFill>
                  <a:srgbClr val="ECECEC"/>
                </a:solidFill>
                <a:latin typeface="Söhne"/>
              </a:rPr>
              <a:t>API Gemini : raisonnement avancé, chat </a:t>
            </a:r>
            <a:r>
              <a:rPr lang="fr-FR" sz="1200" dirty="0" err="1">
                <a:solidFill>
                  <a:srgbClr val="ECECEC"/>
                </a:solidFill>
                <a:latin typeface="Söhne"/>
              </a:rPr>
              <a:t>multitour</a:t>
            </a:r>
            <a:r>
              <a:rPr lang="fr-FR" sz="1200" dirty="0">
                <a:solidFill>
                  <a:srgbClr val="ECECEC"/>
                </a:solidFill>
                <a:latin typeface="Söhne"/>
              </a:rPr>
              <a:t>, génération de code et invites multimodales.</a:t>
            </a:r>
          </a:p>
          <a:p>
            <a:pPr lvl="1"/>
            <a:r>
              <a:rPr lang="fr-FR" sz="1200" dirty="0">
                <a:solidFill>
                  <a:srgbClr val="ECECEC"/>
                </a:solidFill>
                <a:latin typeface="Söhne"/>
              </a:rPr>
              <a:t>API </a:t>
            </a:r>
            <a:r>
              <a:rPr lang="fr-FR" sz="1200" dirty="0" err="1">
                <a:solidFill>
                  <a:srgbClr val="ECECEC"/>
                </a:solidFill>
                <a:latin typeface="Söhne"/>
              </a:rPr>
              <a:t>PaLM</a:t>
            </a:r>
            <a:r>
              <a:rPr lang="fr-FR" sz="1200" dirty="0">
                <a:solidFill>
                  <a:srgbClr val="ECECEC"/>
                </a:solidFill>
                <a:latin typeface="Söhne"/>
              </a:rPr>
              <a:t> : tâches de langage naturel, représentations vectorielles continues de texte et chat </a:t>
            </a:r>
            <a:r>
              <a:rPr lang="fr-FR" sz="1200" dirty="0" err="1">
                <a:solidFill>
                  <a:srgbClr val="ECECEC"/>
                </a:solidFill>
                <a:latin typeface="Söhne"/>
              </a:rPr>
              <a:t>multitour</a:t>
            </a:r>
            <a:r>
              <a:rPr lang="fr-FR" sz="1200" dirty="0">
                <a:solidFill>
                  <a:srgbClr val="ECECEC"/>
                </a:solidFill>
                <a:latin typeface="Söhne"/>
              </a:rPr>
              <a:t>.</a:t>
            </a:r>
          </a:p>
          <a:p>
            <a:pPr lvl="1"/>
            <a:r>
              <a:rPr lang="fr-FR" sz="1200" dirty="0">
                <a:solidFill>
                  <a:srgbClr val="ECECEC"/>
                </a:solidFill>
                <a:latin typeface="Söhne"/>
              </a:rPr>
              <a:t>API </a:t>
            </a:r>
            <a:r>
              <a:rPr lang="fr-FR" sz="1200" dirty="0" err="1">
                <a:solidFill>
                  <a:srgbClr val="ECECEC"/>
                </a:solidFill>
                <a:latin typeface="Söhne"/>
              </a:rPr>
              <a:t>Codey</a:t>
            </a:r>
            <a:r>
              <a:rPr lang="fr-FR" sz="1200" dirty="0">
                <a:solidFill>
                  <a:srgbClr val="ECECEC"/>
                </a:solidFill>
                <a:latin typeface="Söhne"/>
              </a:rPr>
              <a:t> : génération de code, complétion de code et chat de code.</a:t>
            </a:r>
          </a:p>
          <a:p>
            <a:pPr lvl="1"/>
            <a:r>
              <a:rPr lang="fr-FR" sz="1200" dirty="0">
                <a:solidFill>
                  <a:srgbClr val="ECECEC"/>
                </a:solidFill>
                <a:latin typeface="Söhne"/>
              </a:rPr>
              <a:t>API </a:t>
            </a:r>
            <a:r>
              <a:rPr lang="fr-FR" sz="1200" dirty="0" err="1">
                <a:solidFill>
                  <a:srgbClr val="ECECEC"/>
                </a:solidFill>
                <a:latin typeface="Söhne"/>
              </a:rPr>
              <a:t>Imagen</a:t>
            </a:r>
            <a:r>
              <a:rPr lang="fr-FR" sz="1200" dirty="0">
                <a:solidFill>
                  <a:srgbClr val="ECECEC"/>
                </a:solidFill>
                <a:latin typeface="Söhne"/>
              </a:rPr>
              <a:t> : génération d'images, modification d'images et description d'images.</a:t>
            </a:r>
          </a:p>
          <a:p>
            <a:pPr lvl="1"/>
            <a:r>
              <a:rPr lang="fr-FR" sz="1200" dirty="0" err="1">
                <a:solidFill>
                  <a:srgbClr val="ECECEC"/>
                </a:solidFill>
                <a:latin typeface="Söhne"/>
              </a:rPr>
              <a:t>MedLM</a:t>
            </a:r>
            <a:r>
              <a:rPr lang="fr-FR" sz="1200" dirty="0">
                <a:solidFill>
                  <a:srgbClr val="ECECEC"/>
                </a:solidFill>
                <a:latin typeface="Söhne"/>
              </a:rPr>
              <a:t> : système de questions-réponses et de synthèse médicales. (DG privée)</a:t>
            </a:r>
          </a:p>
          <a:p>
            <a:pPr marL="457200" lvl="1" indent="0">
              <a:buNone/>
            </a:pPr>
            <a:r>
              <a:rPr lang="fr-FR" sz="1200" dirty="0">
                <a:solidFill>
                  <a:srgbClr val="ECECEC"/>
                </a:solidFill>
                <a:latin typeface="Söhne"/>
              </a:rPr>
              <a:t>La taille, la modalité et les coûts des modèles sont différents. Vous pouvez explorer les modèles propriétaires de Google et les modèles OSS dans le jardin des modèles (model </a:t>
            </a:r>
            <a:r>
              <a:rPr lang="fr-FR" sz="1200" dirty="0" err="1">
                <a:solidFill>
                  <a:srgbClr val="ECECEC"/>
                </a:solidFill>
                <a:latin typeface="Söhne"/>
              </a:rPr>
              <a:t>garden</a:t>
            </a:r>
            <a:r>
              <a:rPr lang="fr-FR" sz="1200" dirty="0">
                <a:solidFill>
                  <a:srgbClr val="ECECEC"/>
                </a:solidFill>
                <a:latin typeface="Söhne"/>
              </a:rPr>
              <a:t>).</a:t>
            </a:r>
            <a:endParaRPr lang="fr-FR"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9377613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39785"/>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80" y="1601595"/>
            <a:ext cx="11530646" cy="4193176"/>
          </a:xfrm>
        </p:spPr>
        <p:txBody>
          <a:bodyPr>
            <a:normAutofit/>
          </a:bodyPr>
          <a:lstStyle/>
          <a:p>
            <a:r>
              <a:rPr lang="fr-FR" sz="1800" dirty="0">
                <a:solidFill>
                  <a:srgbClr val="ECECEC"/>
                </a:solidFill>
                <a:latin typeface="Söhne"/>
              </a:rPr>
              <a:t>Vous pouvez personnaliser le comportement par défaut des modèles de base de Google afin qu'ils génèrent les résultats souhaités de manière cohérente, sans utiliser des prompts complexes. Ce processus de personnalisation est appelé Fine Tuning. Les personnalisations de ces modèles vous aident à réduire le coût et la latence de vos requêtes en vous permettant de simplifier vos prompts.</a:t>
            </a:r>
          </a:p>
          <a:p>
            <a:r>
              <a:rPr lang="fr-FR" sz="1800" dirty="0">
                <a:solidFill>
                  <a:srgbClr val="ECECEC"/>
                </a:solidFill>
                <a:latin typeface="Söhne"/>
              </a:rPr>
              <a:t>Vertex AI propose également des outils d'évaluation de modèle pour vous aider à évaluer les performances de votre modèle réglé. Une fois que votre modèle réglé est prêt pour la production, vous pouvez le déployer sur un point de terminaison et surveiller les performances, comme dans les workflows </a:t>
            </a:r>
            <a:r>
              <a:rPr lang="fr-FR" sz="1800" dirty="0" err="1">
                <a:solidFill>
                  <a:srgbClr val="ECECEC"/>
                </a:solidFill>
                <a:latin typeface="Söhne"/>
              </a:rPr>
              <a:t>MLOps</a:t>
            </a:r>
            <a:r>
              <a:rPr lang="fr-FR" sz="1800" dirty="0">
                <a:solidFill>
                  <a:srgbClr val="ECECEC"/>
                </a:solidFill>
                <a:latin typeface="Söhne"/>
              </a:rPr>
              <a:t> standards.</a:t>
            </a:r>
          </a:p>
          <a:p>
            <a:r>
              <a:rPr lang="fr-FR" sz="1800" dirty="0">
                <a:solidFill>
                  <a:srgbClr val="ECECEC"/>
                </a:solidFill>
                <a:latin typeface="Söhne"/>
              </a:rPr>
              <a:t>Si l'invite et la réponse réussissent les contrôles de filtre de sécurité, la réponse est renvoyée. En règle générale, la réponse est renvoyée simultanément. Cependant, vous pouvez également recevoir des réponses progressivement au fur et à mesure de leur génération en activant le streaming.</a:t>
            </a:r>
          </a:p>
          <a:p>
            <a:r>
              <a:rPr lang="fr-FR" sz="1800" dirty="0">
                <a:solidFill>
                  <a:srgbClr val="ECECEC"/>
                </a:solidFill>
                <a:latin typeface="Söhne"/>
              </a:rPr>
              <a:t>Il existe une autre méthode qui nous permet de personnaliser une IA générative qui s’appelle le RAG (</a:t>
            </a:r>
            <a:r>
              <a:rPr lang="fr-FR" sz="1800" dirty="0" err="1">
                <a:solidFill>
                  <a:srgbClr val="ECECEC"/>
                </a:solidFill>
                <a:latin typeface="Söhne"/>
              </a:rPr>
              <a:t>Retrieval</a:t>
            </a:r>
            <a:r>
              <a:rPr lang="fr-FR" sz="1800" dirty="0">
                <a:solidFill>
                  <a:srgbClr val="ECECEC"/>
                </a:solidFill>
                <a:latin typeface="Söhne"/>
              </a:rPr>
              <a:t> </a:t>
            </a:r>
            <a:r>
              <a:rPr lang="fr-FR" sz="1800" dirty="0" err="1">
                <a:solidFill>
                  <a:srgbClr val="ECECEC"/>
                </a:solidFill>
                <a:latin typeface="Söhne"/>
              </a:rPr>
              <a:t>augmented</a:t>
            </a:r>
            <a:r>
              <a:rPr lang="fr-FR" sz="1800" dirty="0">
                <a:solidFill>
                  <a:srgbClr val="ECECEC"/>
                </a:solidFill>
                <a:latin typeface="Söhne"/>
              </a:rPr>
              <a:t> </a:t>
            </a:r>
            <a:r>
              <a:rPr lang="fr-FR" sz="1800" dirty="0" err="1">
                <a:solidFill>
                  <a:srgbClr val="ECECEC"/>
                </a:solidFill>
                <a:latin typeface="Söhne"/>
              </a:rPr>
              <a:t>Generation</a:t>
            </a:r>
            <a:r>
              <a:rPr lang="fr-FR" sz="1800" dirty="0">
                <a:solidFill>
                  <a:srgbClr val="ECECEC"/>
                </a:solidFill>
                <a:latin typeface="Söhne"/>
              </a:rPr>
              <a:t>) :</a:t>
            </a:r>
          </a:p>
          <a:p>
            <a:pPr lvl="1"/>
            <a:r>
              <a:rPr lang="fr-FR" sz="1600" dirty="0">
                <a:solidFill>
                  <a:srgbClr val="ECECEC"/>
                </a:solidFill>
                <a:latin typeface="Söhne"/>
              </a:rPr>
              <a:t>Peut être utilisée pour créer des applications en dehors de GCP</a:t>
            </a:r>
          </a:p>
          <a:p>
            <a:pPr lvl="1"/>
            <a:r>
              <a:rPr lang="fr-FR" sz="1600" dirty="0">
                <a:solidFill>
                  <a:srgbClr val="ECECEC"/>
                </a:solidFill>
                <a:latin typeface="Söhne"/>
              </a:rPr>
              <a:t>Peut être utilisée au sein de ‘</a:t>
            </a:r>
            <a:r>
              <a:rPr lang="fr-FR" sz="1600" dirty="0" err="1">
                <a:solidFill>
                  <a:srgbClr val="ECECEC"/>
                </a:solidFill>
                <a:latin typeface="Söhne"/>
              </a:rPr>
              <a:t>Gen</a:t>
            </a:r>
            <a:r>
              <a:rPr lang="fr-FR" sz="1600" dirty="0">
                <a:solidFill>
                  <a:srgbClr val="ECECEC"/>
                </a:solidFill>
                <a:latin typeface="Söhne"/>
              </a:rPr>
              <a:t> App Builder’ qui est une application GCP</a:t>
            </a:r>
            <a:endParaRPr lang="fr-FR" sz="1800" dirty="0">
              <a:solidFill>
                <a:srgbClr val="ECECEC"/>
              </a:solidFill>
              <a:latin typeface="Söhne"/>
            </a:endParaRPr>
          </a:p>
          <a:p>
            <a:endParaRPr lang="fr-FR" sz="1800"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064474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5" y="404682"/>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6B7031E9-36DD-1AA3-B884-8F45E499CDD3}"/>
              </a:ext>
            </a:extLst>
          </p:cNvPr>
          <p:cNvPicPr>
            <a:picLocks noChangeAspect="1"/>
          </p:cNvPicPr>
          <p:nvPr/>
        </p:nvPicPr>
        <p:blipFill>
          <a:blip r:embed="rId2"/>
          <a:stretch>
            <a:fillRect/>
          </a:stretch>
        </p:blipFill>
        <p:spPr>
          <a:xfrm>
            <a:off x="2209799" y="1756341"/>
            <a:ext cx="7772400" cy="4042004"/>
          </a:xfrm>
          <a:prstGeom prst="rect">
            <a:avLst/>
          </a:prstGeom>
        </p:spPr>
      </p:pic>
    </p:spTree>
    <p:extLst>
      <p:ext uri="{BB962C8B-B14F-4D97-AF65-F5344CB8AC3E}">
        <p14:creationId xmlns:p14="http://schemas.microsoft.com/office/powerpoint/2010/main" val="42366273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00448"/>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2050" name="Picture 2" descr="Une image contenant diagramme, texte, croquis, Plan&#10;&#10;Description générée automatiquement">
            <a:extLst>
              <a:ext uri="{FF2B5EF4-FFF2-40B4-BE49-F238E27FC236}">
                <a16:creationId xmlns:a16="http://schemas.microsoft.com/office/drawing/2014/main" id="{163A2005-809E-9B4E-1BD1-B3476AF7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956" y="1412575"/>
            <a:ext cx="9896085" cy="4770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52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A3BD2-6A36-AC59-00D7-FB005FC79426}"/>
              </a:ext>
            </a:extLst>
          </p:cNvPr>
          <p:cNvSpPr>
            <a:spLocks noGrp="1"/>
          </p:cNvSpPr>
          <p:nvPr>
            <p:ph type="ctrTitle"/>
          </p:nvPr>
        </p:nvSpPr>
        <p:spPr>
          <a:xfrm>
            <a:off x="1145178" y="2404296"/>
            <a:ext cx="9448800" cy="1825096"/>
          </a:xfrm>
        </p:spPr>
        <p:txBody>
          <a:bodyPr/>
          <a:lstStyle/>
          <a:p>
            <a:pPr algn="ctr"/>
            <a:r>
              <a:rPr lang="fr-FR" dirty="0"/>
              <a:t>MERCI pour votre attention !</a:t>
            </a:r>
          </a:p>
        </p:txBody>
      </p:sp>
    </p:spTree>
    <p:extLst>
      <p:ext uri="{BB962C8B-B14F-4D97-AF65-F5344CB8AC3E}">
        <p14:creationId xmlns:p14="http://schemas.microsoft.com/office/powerpoint/2010/main" val="317729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COMPUTING</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46434"/>
            <a:ext cx="10083391"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Présentation des principaux fournisseurs de services Cloud :</a:t>
            </a:r>
          </a:p>
          <a:p>
            <a:pPr marL="742950" lvl="1" indent="-285750" algn="l">
              <a:buFont typeface="Arial" panose="020B0604020202020204" pitchFamily="34" charset="0"/>
              <a:buChar char="•"/>
            </a:pPr>
            <a:r>
              <a:rPr lang="fr-FR" b="0" i="0" dirty="0">
                <a:solidFill>
                  <a:srgbClr val="ECECEC"/>
                </a:solidFill>
                <a:effectLst/>
                <a:latin typeface="Söhne"/>
              </a:rPr>
              <a:t>Amazon Web Services (AWS) :</a:t>
            </a:r>
          </a:p>
          <a:p>
            <a:pPr marL="1143000" lvl="2" indent="-228600" algn="l">
              <a:buFont typeface="Arial" panose="020B0604020202020204" pitchFamily="34" charset="0"/>
              <a:buChar char="•"/>
            </a:pPr>
            <a:r>
              <a:rPr lang="fr-FR" b="0" i="0" dirty="0">
                <a:solidFill>
                  <a:srgbClr val="ECECEC"/>
                </a:solidFill>
                <a:effectLst/>
                <a:latin typeface="Söhne"/>
              </a:rPr>
              <a:t>Offre une vaste gamme de services Cloud.</a:t>
            </a:r>
          </a:p>
          <a:p>
            <a:pPr marL="742950" lvl="1" indent="-285750" algn="l">
              <a:buFont typeface="Arial" panose="020B0604020202020204" pitchFamily="34" charset="0"/>
              <a:buChar char="•"/>
            </a:pPr>
            <a:r>
              <a:rPr lang="fr-FR" b="0" i="0" dirty="0">
                <a:solidFill>
                  <a:srgbClr val="ECECEC"/>
                </a:solidFill>
                <a:effectLst/>
                <a:latin typeface="Söhne"/>
              </a:rPr>
              <a:t>Microsoft Azure :</a:t>
            </a:r>
          </a:p>
          <a:p>
            <a:pPr marL="1143000" lvl="2" indent="-228600" algn="l">
              <a:buFont typeface="Arial" panose="020B0604020202020204" pitchFamily="34" charset="0"/>
              <a:buChar char="•"/>
            </a:pPr>
            <a:r>
              <a:rPr lang="fr-FR" b="0" i="0" dirty="0">
                <a:solidFill>
                  <a:srgbClr val="ECECEC"/>
                </a:solidFill>
                <a:effectLst/>
                <a:latin typeface="Söhne"/>
              </a:rPr>
              <a:t>Forte intégration avec les produits Microsoft.</a:t>
            </a:r>
          </a:p>
          <a:p>
            <a:pPr marL="742950" lvl="1" indent="-285750" algn="l">
              <a:buFont typeface="Arial" panose="020B0604020202020204" pitchFamily="34" charset="0"/>
              <a:buChar char="•"/>
            </a:pPr>
            <a:r>
              <a:rPr lang="fr-FR" b="0" i="0" dirty="0">
                <a:solidFill>
                  <a:srgbClr val="ECECEC"/>
                </a:solidFill>
                <a:effectLst/>
                <a:latin typeface="Söhne"/>
              </a:rPr>
              <a:t>Google Cloud Platform (GCP) :</a:t>
            </a:r>
          </a:p>
          <a:p>
            <a:pPr marL="1143000" lvl="2" indent="-228600" algn="l">
              <a:buFont typeface="Arial" panose="020B0604020202020204" pitchFamily="34" charset="0"/>
              <a:buChar char="•"/>
            </a:pPr>
            <a:r>
              <a:rPr lang="fr-FR" b="0" i="0" dirty="0">
                <a:solidFill>
                  <a:srgbClr val="ECECEC"/>
                </a:solidFill>
                <a:effectLst/>
                <a:latin typeface="Söhne"/>
              </a:rPr>
              <a:t>Met l'accent sur l'intelligence artificielle et l'analyse des données.</a:t>
            </a:r>
          </a:p>
          <a:p>
            <a:pPr algn="l">
              <a:buFont typeface="Arial" panose="020B0604020202020204" pitchFamily="34" charset="0"/>
              <a:buChar char="•"/>
            </a:pPr>
            <a:r>
              <a:rPr lang="fr-FR" b="0" i="0" dirty="0">
                <a:solidFill>
                  <a:srgbClr val="ECECEC"/>
                </a:solidFill>
                <a:effectLst/>
                <a:latin typeface="Söhne"/>
              </a:rPr>
              <a:t>Bref aperçu de leurs offres et de leur part de marché :</a:t>
            </a:r>
          </a:p>
          <a:p>
            <a:pPr marL="742950" lvl="1" indent="-285750" algn="l">
              <a:buFont typeface="Arial" panose="020B0604020202020204" pitchFamily="34" charset="0"/>
              <a:buChar char="•"/>
            </a:pPr>
            <a:r>
              <a:rPr lang="fr-FR" b="0" i="0" dirty="0">
                <a:solidFill>
                  <a:srgbClr val="ECECEC"/>
                </a:solidFill>
                <a:effectLst/>
                <a:latin typeface="Söhne"/>
              </a:rPr>
              <a:t>Tous ces providers proposent quasiment les mêmes services</a:t>
            </a:r>
          </a:p>
          <a:p>
            <a:pPr marL="742950" lvl="1" indent="-285750" algn="l">
              <a:buFont typeface="Arial" panose="020B0604020202020204" pitchFamily="34" charset="0"/>
              <a:buChar char="•"/>
            </a:pPr>
            <a:r>
              <a:rPr lang="fr-FR" b="0" i="0" dirty="0">
                <a:solidFill>
                  <a:srgbClr val="ECECEC"/>
                </a:solidFill>
                <a:effectLst/>
                <a:latin typeface="Söhne"/>
              </a:rPr>
              <a:t>Chaque fournisseur propose une gamme variée de services adaptés aux besoins des entreprises de toutes tailles.</a:t>
            </a:r>
          </a:p>
        </p:txBody>
      </p:sp>
    </p:spTree>
    <p:extLst>
      <p:ext uri="{BB962C8B-B14F-4D97-AF65-F5344CB8AC3E}">
        <p14:creationId xmlns:p14="http://schemas.microsoft.com/office/powerpoint/2010/main" val="379913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COMPUTING</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46434"/>
            <a:ext cx="10083391" cy="4172171"/>
          </a:xfrm>
        </p:spPr>
        <p:txBody>
          <a:bodyPr>
            <a:normAutofit lnSpcReduction="10000"/>
          </a:bodyPr>
          <a:lstStyle/>
          <a:p>
            <a:pPr algn="l">
              <a:buFont typeface="Arial" panose="020B0604020202020204" pitchFamily="34" charset="0"/>
              <a:buChar char="•"/>
            </a:pPr>
            <a:r>
              <a:rPr lang="fr-FR" b="0" i="0" dirty="0">
                <a:solidFill>
                  <a:srgbClr val="ECECEC"/>
                </a:solidFill>
                <a:effectLst/>
                <a:latin typeface="Söhne"/>
              </a:rPr>
              <a:t>Mise en avant des fournisseurs Cloud français :</a:t>
            </a:r>
          </a:p>
          <a:p>
            <a:pPr marL="742950" lvl="1" indent="-285750" algn="l">
              <a:buFont typeface="Arial" panose="020B0604020202020204" pitchFamily="34" charset="0"/>
              <a:buChar char="•"/>
            </a:pPr>
            <a:r>
              <a:rPr lang="fr-FR" b="0" i="0" dirty="0" err="1">
                <a:solidFill>
                  <a:srgbClr val="ECECEC"/>
                </a:solidFill>
                <a:effectLst/>
                <a:latin typeface="Söhne"/>
              </a:rPr>
              <a:t>OVHcloud</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Leader européen, propose une large gamme de services Cloud.</a:t>
            </a:r>
          </a:p>
          <a:p>
            <a:pPr marL="742950" lvl="1" indent="-285750" algn="l">
              <a:buFont typeface="Arial" panose="020B0604020202020204" pitchFamily="34" charset="0"/>
              <a:buChar char="•"/>
            </a:pPr>
            <a:r>
              <a:rPr lang="fr-FR" b="0" i="0" dirty="0" err="1">
                <a:solidFill>
                  <a:srgbClr val="ECECEC"/>
                </a:solidFill>
                <a:effectLst/>
                <a:latin typeface="Söhne"/>
              </a:rPr>
              <a:t>Scaleway</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Offre des solutions Cloud adaptées aux startups et aux PME.</a:t>
            </a:r>
          </a:p>
          <a:p>
            <a:pPr marL="742950" lvl="1" indent="-285750" algn="l">
              <a:buFont typeface="Arial" panose="020B0604020202020204" pitchFamily="34" charset="0"/>
              <a:buChar char="•"/>
            </a:pPr>
            <a:r>
              <a:rPr lang="fr-FR" b="0" i="0" dirty="0" err="1">
                <a:solidFill>
                  <a:srgbClr val="ECECEC"/>
                </a:solidFill>
                <a:effectLst/>
                <a:latin typeface="Söhne"/>
              </a:rPr>
              <a:t>Cloudwatt</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Orienté vers les besoins des secteurs publics et privés en France.</a:t>
            </a:r>
          </a:p>
          <a:p>
            <a:pPr algn="l">
              <a:buFont typeface="Arial" panose="020B0604020202020204" pitchFamily="34" charset="0"/>
              <a:buChar char="•"/>
            </a:pPr>
            <a:r>
              <a:rPr lang="fr-FR" b="0" i="0" dirty="0">
                <a:solidFill>
                  <a:srgbClr val="ECECEC"/>
                </a:solidFill>
                <a:effectLst/>
                <a:latin typeface="Söhne"/>
              </a:rPr>
              <a:t>Avantages spécifiques de choisir un fournisseur local :</a:t>
            </a:r>
          </a:p>
          <a:p>
            <a:pPr marL="742950" lvl="1" indent="-285750" algn="l">
              <a:buFont typeface="Arial" panose="020B0604020202020204" pitchFamily="34" charset="0"/>
              <a:buChar char="•"/>
            </a:pPr>
            <a:r>
              <a:rPr lang="fr-FR" b="0" i="0" dirty="0">
                <a:solidFill>
                  <a:srgbClr val="ECECEC"/>
                </a:solidFill>
                <a:effectLst/>
                <a:latin typeface="Söhne"/>
              </a:rPr>
              <a:t>Conformité réglementaire :</a:t>
            </a:r>
          </a:p>
          <a:p>
            <a:pPr marL="1143000" lvl="2" indent="-228600" algn="l">
              <a:buFont typeface="Arial" panose="020B0604020202020204" pitchFamily="34" charset="0"/>
              <a:buChar char="•"/>
            </a:pPr>
            <a:r>
              <a:rPr lang="fr-FR" b="0" i="0" dirty="0">
                <a:solidFill>
                  <a:srgbClr val="ECECEC"/>
                </a:solidFill>
                <a:effectLst/>
                <a:latin typeface="Söhne"/>
              </a:rPr>
              <a:t>Respect des lois et réglementations françaises en matière de protection des données.</a:t>
            </a:r>
          </a:p>
          <a:p>
            <a:pPr marL="742950" lvl="1" indent="-285750" algn="l">
              <a:buFont typeface="Arial" panose="020B0604020202020204" pitchFamily="34" charset="0"/>
              <a:buChar char="•"/>
            </a:pPr>
            <a:r>
              <a:rPr lang="fr-FR" b="0" i="0" dirty="0">
                <a:solidFill>
                  <a:srgbClr val="ECECEC"/>
                </a:solidFill>
                <a:effectLst/>
                <a:latin typeface="Söhne"/>
              </a:rPr>
              <a:t>Support technique en français :</a:t>
            </a:r>
          </a:p>
          <a:p>
            <a:pPr marL="1143000" lvl="2" indent="-228600" algn="l">
              <a:buFont typeface="Arial" panose="020B0604020202020204" pitchFamily="34" charset="0"/>
              <a:buChar char="•"/>
            </a:pPr>
            <a:r>
              <a:rPr lang="fr-FR" b="0" i="0" dirty="0">
                <a:solidFill>
                  <a:srgbClr val="ECECEC"/>
                </a:solidFill>
                <a:effectLst/>
                <a:latin typeface="Söhne"/>
              </a:rPr>
              <a:t>Assistance et service client dans la langue locale, facilitant la communication et la résolution des problèmes.</a:t>
            </a:r>
          </a:p>
        </p:txBody>
      </p:sp>
    </p:spTree>
    <p:extLst>
      <p:ext uri="{BB962C8B-B14F-4D97-AF65-F5344CB8AC3E}">
        <p14:creationId xmlns:p14="http://schemas.microsoft.com/office/powerpoint/2010/main" val="326938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2800" dirty="0"/>
              <a:t>Cloud vs on-</a:t>
            </a:r>
            <a:r>
              <a:rPr lang="fr-FR" sz="2800" dirty="0" err="1"/>
              <a:t>prem</a:t>
            </a:r>
            <a:endParaRPr lang="fr-FR" sz="3000" dirty="0"/>
          </a:p>
        </p:txBody>
      </p:sp>
    </p:spTree>
    <p:extLst>
      <p:ext uri="{BB962C8B-B14F-4D97-AF65-F5344CB8AC3E}">
        <p14:creationId xmlns:p14="http://schemas.microsoft.com/office/powerpoint/2010/main" val="7324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vs on-</a:t>
            </a:r>
            <a:r>
              <a:rPr lang="fr-FR" sz="3200" dirty="0" err="1"/>
              <a:t>prem</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2290152"/>
            <a:ext cx="10083391" cy="2277696"/>
          </a:xfrm>
        </p:spPr>
        <p:txBody>
          <a:bodyPr>
            <a:normAutofit/>
          </a:bodyPr>
          <a:lstStyle/>
          <a:p>
            <a:pPr algn="l">
              <a:buFont typeface="Arial" panose="020B0604020202020204" pitchFamily="34" charset="0"/>
              <a:buChar char="•"/>
            </a:pPr>
            <a:r>
              <a:rPr lang="fr-FR" b="0" i="0" dirty="0">
                <a:solidFill>
                  <a:srgbClr val="ECECEC"/>
                </a:solidFill>
                <a:effectLst/>
                <a:latin typeface="Söhne"/>
              </a:rPr>
              <a:t>Explication des deux modèles :</a:t>
            </a:r>
          </a:p>
          <a:p>
            <a:pPr marL="742950" lvl="1" indent="-285750" algn="l">
              <a:buFont typeface="Arial" panose="020B0604020202020204" pitchFamily="34" charset="0"/>
              <a:buChar char="•"/>
            </a:pPr>
            <a:r>
              <a:rPr lang="fr-FR" b="0" i="0" dirty="0">
                <a:solidFill>
                  <a:srgbClr val="ECECEC"/>
                </a:solidFill>
                <a:effectLst/>
                <a:latin typeface="Söhne"/>
              </a:rPr>
              <a:t>Cloud (externalisé) :</a:t>
            </a:r>
          </a:p>
          <a:p>
            <a:pPr marL="1143000" lvl="2" indent="-228600" algn="l">
              <a:buFont typeface="Arial" panose="020B0604020202020204" pitchFamily="34" charset="0"/>
              <a:buChar char="•"/>
            </a:pPr>
            <a:r>
              <a:rPr lang="fr-FR" b="0" i="0" dirty="0">
                <a:solidFill>
                  <a:srgbClr val="ECECEC"/>
                </a:solidFill>
                <a:effectLst/>
                <a:latin typeface="Söhne"/>
              </a:rPr>
              <a:t>Les ressources informatiques sont hébergées et gérées par des fournisseurs externes.</a:t>
            </a:r>
          </a:p>
          <a:p>
            <a:pPr marL="742950" lvl="1" indent="-285750" algn="l">
              <a:buFont typeface="Arial" panose="020B0604020202020204" pitchFamily="34" charset="0"/>
              <a:buChar char="•"/>
            </a:pPr>
            <a:r>
              <a:rPr lang="fr-FR" b="0" i="0" dirty="0">
                <a:solidFill>
                  <a:srgbClr val="ECECEC"/>
                </a:solidFill>
                <a:effectLst/>
                <a:latin typeface="Söhne"/>
              </a:rPr>
              <a:t>Infrastructure On-</a:t>
            </a:r>
            <a:r>
              <a:rPr lang="fr-FR" b="0" i="0" dirty="0" err="1">
                <a:solidFill>
                  <a:srgbClr val="ECECEC"/>
                </a:solidFill>
                <a:effectLst/>
                <a:latin typeface="Söhne"/>
              </a:rPr>
              <a:t>Premise</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Les ressources informatiques sont hébergées et gérées en interne par l'entreprise.</a:t>
            </a:r>
          </a:p>
          <a:p>
            <a:pPr algn="l">
              <a:buFont typeface="Arial" panose="020B0604020202020204" pitchFamily="34" charset="0"/>
              <a:buChar char="•"/>
            </a:pPr>
            <a:r>
              <a:rPr lang="fr-FR" b="0" i="0" dirty="0">
                <a:solidFill>
                  <a:srgbClr val="ECECEC"/>
                </a:solidFill>
                <a:effectLst/>
                <a:latin typeface="Söhne"/>
              </a:rPr>
              <a:t>Contraste entre les coûts, la gestion, la scalabilité et la flexibilité.</a:t>
            </a:r>
          </a:p>
        </p:txBody>
      </p:sp>
    </p:spTree>
    <p:extLst>
      <p:ext uri="{BB962C8B-B14F-4D97-AF65-F5344CB8AC3E}">
        <p14:creationId xmlns:p14="http://schemas.microsoft.com/office/powerpoint/2010/main" val="1837663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L’avantage du cloud</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32343"/>
            <a:ext cx="10448076" cy="4286342"/>
          </a:xfrm>
        </p:spPr>
        <p:txBody>
          <a:bodyPr>
            <a:normAutofit fontScale="92500" lnSpcReduction="20000"/>
          </a:bodyPr>
          <a:lstStyle/>
          <a:p>
            <a:pPr algn="l">
              <a:buFont typeface="Arial" panose="020B0604020202020204" pitchFamily="34" charset="0"/>
              <a:buChar char="•"/>
            </a:pPr>
            <a:r>
              <a:rPr lang="fr-FR" b="0" i="0" dirty="0">
                <a:solidFill>
                  <a:srgbClr val="ECECEC"/>
                </a:solidFill>
                <a:effectLst/>
                <a:latin typeface="Söhne"/>
              </a:rPr>
              <a:t>Réduction des coûts opérationnels et d'investissement initial :</a:t>
            </a:r>
          </a:p>
          <a:p>
            <a:pPr marL="742950" lvl="1" indent="-285750" algn="l">
              <a:buFont typeface="Arial" panose="020B0604020202020204" pitchFamily="34" charset="0"/>
              <a:buChar char="•"/>
            </a:pPr>
            <a:r>
              <a:rPr lang="fr-FR" b="0" i="0" dirty="0">
                <a:solidFill>
                  <a:srgbClr val="ECECEC"/>
                </a:solidFill>
                <a:effectLst/>
                <a:latin typeface="Söhne"/>
              </a:rPr>
              <a:t>Élimination des coûts liés à l'achat, à la maintenance et à la mise à niveau de l'infrastructure.</a:t>
            </a:r>
          </a:p>
          <a:p>
            <a:pPr marL="742950" lvl="1" indent="-285750" algn="l">
              <a:buFont typeface="Arial" panose="020B0604020202020204" pitchFamily="34" charset="0"/>
              <a:buChar char="•"/>
            </a:pPr>
            <a:r>
              <a:rPr lang="fr-FR" dirty="0">
                <a:solidFill>
                  <a:srgbClr val="ECECEC"/>
                </a:solidFill>
                <a:latin typeface="Söhne"/>
              </a:rPr>
              <a:t>On va uniquement payer pour ce que l’on a utilisé.</a:t>
            </a:r>
          </a:p>
          <a:p>
            <a:pPr marL="742950" lvl="1" indent="-285750" algn="l">
              <a:buFont typeface="Arial" panose="020B0604020202020204" pitchFamily="34" charset="0"/>
              <a:buChar char="•"/>
            </a:pPr>
            <a:r>
              <a:rPr lang="fr-FR" b="0" i="0" dirty="0">
                <a:solidFill>
                  <a:srgbClr val="ECECEC"/>
                </a:solidFill>
                <a:effectLst/>
                <a:latin typeface="Söhne"/>
              </a:rPr>
              <a:t>On ne va pas gérer un data center et des serveurs physiques (électricité, refroidissement, mise à jour </a:t>
            </a:r>
            <a:r>
              <a:rPr lang="fr-FR" dirty="0">
                <a:solidFill>
                  <a:srgbClr val="ECECEC"/>
                </a:solidFill>
                <a:latin typeface="Söhne"/>
              </a:rPr>
              <a:t>etc.)</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Scalabilité immédiate et élasticité des ressources :</a:t>
            </a:r>
          </a:p>
          <a:p>
            <a:pPr marL="742950" lvl="1" indent="-285750" algn="l">
              <a:buFont typeface="Arial" panose="020B0604020202020204" pitchFamily="34" charset="0"/>
              <a:buChar char="•"/>
            </a:pPr>
            <a:r>
              <a:rPr lang="fr-FR" b="0" i="0" dirty="0">
                <a:solidFill>
                  <a:srgbClr val="ECECEC"/>
                </a:solidFill>
                <a:effectLst/>
                <a:latin typeface="Söhne"/>
              </a:rPr>
              <a:t>Possibilité d'ajuster rapidement les capacités en fonction des besoins fluctuants de l'entreprise.</a:t>
            </a:r>
          </a:p>
          <a:p>
            <a:pPr marL="742950" lvl="1" indent="-285750" algn="l">
              <a:buFont typeface="Arial" panose="020B0604020202020204" pitchFamily="34" charset="0"/>
              <a:buChar char="•"/>
            </a:pPr>
            <a:r>
              <a:rPr lang="fr-FR" dirty="0">
                <a:solidFill>
                  <a:srgbClr val="ECECEC"/>
                </a:solidFill>
                <a:latin typeface="Söhne"/>
              </a:rPr>
              <a:t>L’exemple d’une application web</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Accès à des technologies de pointe sans besoin d'expertise interne :</a:t>
            </a:r>
          </a:p>
          <a:p>
            <a:pPr marL="742950" lvl="1" indent="-285750" algn="l">
              <a:buFont typeface="Arial" panose="020B0604020202020204" pitchFamily="34" charset="0"/>
              <a:buChar char="•"/>
            </a:pPr>
            <a:r>
              <a:rPr lang="fr-FR" b="0" i="0" dirty="0">
                <a:solidFill>
                  <a:srgbClr val="ECECEC"/>
                </a:solidFill>
                <a:effectLst/>
                <a:latin typeface="Söhne"/>
              </a:rPr>
              <a:t>Les fournisseurs Cloud offrent un large éventail de services et de solutions prêtes à l'emploi.</a:t>
            </a:r>
          </a:p>
          <a:p>
            <a:pPr marL="742950" lvl="1" indent="-285750" algn="l">
              <a:buFont typeface="Arial" panose="020B0604020202020204" pitchFamily="34" charset="0"/>
              <a:buChar char="•"/>
            </a:pPr>
            <a:r>
              <a:rPr lang="fr-FR" dirty="0">
                <a:solidFill>
                  <a:srgbClr val="ECECEC"/>
                </a:solidFill>
                <a:latin typeface="Söhne"/>
              </a:rPr>
              <a:t>Par exemple : un data </a:t>
            </a:r>
            <a:r>
              <a:rPr lang="fr-FR" dirty="0" err="1">
                <a:solidFill>
                  <a:srgbClr val="ECECEC"/>
                </a:solidFill>
                <a:latin typeface="Söhne"/>
              </a:rPr>
              <a:t>scientist</a:t>
            </a:r>
            <a:r>
              <a:rPr lang="fr-FR" dirty="0">
                <a:solidFill>
                  <a:srgbClr val="ECECEC"/>
                </a:solidFill>
                <a:latin typeface="Söhne"/>
              </a:rPr>
              <a:t> peut normalement déployer ces modèles ML sans avoir besoin d’une autre équipe IT</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Amélioration de la disponibilité, de la sécurité et de la résilience :</a:t>
            </a:r>
          </a:p>
          <a:p>
            <a:pPr marL="742950" lvl="1" indent="-285750" algn="l">
              <a:buFont typeface="Arial" panose="020B0604020202020204" pitchFamily="34" charset="0"/>
              <a:buChar char="•"/>
            </a:pPr>
            <a:r>
              <a:rPr lang="fr-FR" b="0" i="0" dirty="0">
                <a:solidFill>
                  <a:srgbClr val="ECECEC"/>
                </a:solidFill>
                <a:effectLst/>
                <a:latin typeface="Söhne"/>
              </a:rPr>
              <a:t>Les fournisseurs Cloud garantissent généralement des niveaux de service élevés et des mesures de sécurité avancées pour protéger les données et les applications.</a:t>
            </a:r>
          </a:p>
        </p:txBody>
      </p:sp>
    </p:spTree>
    <p:extLst>
      <p:ext uri="{BB962C8B-B14F-4D97-AF65-F5344CB8AC3E}">
        <p14:creationId xmlns:p14="http://schemas.microsoft.com/office/powerpoint/2010/main" val="195833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Google Cloud platform</a:t>
            </a:r>
          </a:p>
        </p:txBody>
      </p:sp>
    </p:spTree>
    <p:extLst>
      <p:ext uri="{BB962C8B-B14F-4D97-AF65-F5344CB8AC3E}">
        <p14:creationId xmlns:p14="http://schemas.microsoft.com/office/powerpoint/2010/main" val="2324019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16226" y="1808922"/>
            <a:ext cx="10461078" cy="4409763"/>
          </a:xfrm>
        </p:spPr>
        <p:txBody>
          <a:bodyPr>
            <a:normAutofit/>
          </a:bodyPr>
          <a:lstStyle/>
          <a:p>
            <a:pPr algn="l">
              <a:buFont typeface="Arial" panose="020B0604020202020204" pitchFamily="34" charset="0"/>
              <a:buChar char="•"/>
            </a:pPr>
            <a:r>
              <a:rPr lang="fr-FR" b="0" i="0" dirty="0">
                <a:solidFill>
                  <a:srgbClr val="ECECEC"/>
                </a:solidFill>
                <a:effectLst/>
                <a:latin typeface="Söhne"/>
              </a:rPr>
              <a:t>Introduction à Google Cloud Platform :</a:t>
            </a:r>
          </a:p>
          <a:p>
            <a:pPr marL="742950" lvl="1" indent="-285750" algn="l">
              <a:buFont typeface="Arial" panose="020B0604020202020204" pitchFamily="34" charset="0"/>
              <a:buChar char="•"/>
            </a:pPr>
            <a:r>
              <a:rPr lang="fr-FR" b="0" i="0" dirty="0">
                <a:solidFill>
                  <a:srgbClr val="ECECEC"/>
                </a:solidFill>
                <a:effectLst/>
                <a:latin typeface="Söhne"/>
              </a:rPr>
              <a:t>GCP est une suite de services Cloud proposée par Google, offrant une gamme complète de solutions pour le développement, le déploiement et la gestion d'applications sur le Cloud.</a:t>
            </a:r>
          </a:p>
          <a:p>
            <a:pPr algn="l">
              <a:buFont typeface="Arial" panose="020B0604020202020204" pitchFamily="34" charset="0"/>
              <a:buChar char="•"/>
            </a:pPr>
            <a:r>
              <a:rPr lang="fr-FR" b="0" i="0" dirty="0">
                <a:solidFill>
                  <a:srgbClr val="ECECEC"/>
                </a:solidFill>
                <a:effectLst/>
                <a:latin typeface="Söhne"/>
              </a:rPr>
              <a:t>Principaux services de GCP :</a:t>
            </a:r>
          </a:p>
          <a:p>
            <a:pPr marL="742950" lvl="1" indent="-285750" algn="l">
              <a:buFont typeface="Arial" panose="020B0604020202020204" pitchFamily="34" charset="0"/>
              <a:buChar char="•"/>
            </a:pPr>
            <a:r>
              <a:rPr lang="fr-FR" b="0" i="0" dirty="0">
                <a:solidFill>
                  <a:srgbClr val="ECECEC"/>
                </a:solidFill>
                <a:effectLst/>
                <a:latin typeface="Söhne"/>
              </a:rPr>
              <a:t>Google </a:t>
            </a:r>
            <a:r>
              <a:rPr lang="fr-FR" b="0" i="0" dirty="0" err="1">
                <a:solidFill>
                  <a:srgbClr val="ECECEC"/>
                </a:solidFill>
                <a:effectLst/>
                <a:latin typeface="Söhne"/>
              </a:rPr>
              <a:t>Compute</a:t>
            </a:r>
            <a:r>
              <a:rPr lang="fr-FR" b="0" i="0" dirty="0">
                <a:solidFill>
                  <a:srgbClr val="ECECEC"/>
                </a:solidFill>
                <a:effectLst/>
                <a:latin typeface="Söhne"/>
              </a:rPr>
              <a:t> Engine : Service d'infrastructure en tant que service (IaaS) permettant de déployer des machines virtuelles.</a:t>
            </a:r>
          </a:p>
          <a:p>
            <a:pPr marL="742950" lvl="1" indent="-285750" algn="l">
              <a:buFont typeface="Arial" panose="020B0604020202020204" pitchFamily="34" charset="0"/>
              <a:buChar char="•"/>
            </a:pPr>
            <a:r>
              <a:rPr lang="fr-FR" b="0" i="0" dirty="0">
                <a:solidFill>
                  <a:srgbClr val="ECECEC"/>
                </a:solidFill>
                <a:effectLst/>
                <a:latin typeface="Söhne"/>
              </a:rPr>
              <a:t>Google Cloud Storage : Service de stockage d'objets hautement évolutif et durable.</a:t>
            </a:r>
          </a:p>
          <a:p>
            <a:pPr marL="742950" lvl="1" indent="-285750" algn="l">
              <a:buFont typeface="Arial" panose="020B0604020202020204" pitchFamily="34" charset="0"/>
              <a:buChar char="•"/>
            </a:pPr>
            <a:r>
              <a:rPr lang="fr-FR" b="0" i="0" dirty="0">
                <a:solidFill>
                  <a:srgbClr val="ECECEC"/>
                </a:solidFill>
                <a:effectLst/>
                <a:latin typeface="Söhne"/>
              </a:rPr>
              <a:t>Google </a:t>
            </a:r>
            <a:r>
              <a:rPr lang="fr-FR" b="0" i="0" dirty="0" err="1">
                <a:solidFill>
                  <a:srgbClr val="ECECEC"/>
                </a:solidFill>
                <a:effectLst/>
                <a:latin typeface="Söhne"/>
              </a:rPr>
              <a:t>Kubernetes</a:t>
            </a:r>
            <a:r>
              <a:rPr lang="fr-FR" b="0" i="0" dirty="0">
                <a:solidFill>
                  <a:srgbClr val="ECECEC"/>
                </a:solidFill>
                <a:effectLst/>
                <a:latin typeface="Söhne"/>
              </a:rPr>
              <a:t> Engine (GKE) : Service de gestion de conteneurs </a:t>
            </a:r>
            <a:r>
              <a:rPr lang="fr-FR" b="0" i="0" dirty="0" err="1">
                <a:solidFill>
                  <a:srgbClr val="ECECEC"/>
                </a:solidFill>
                <a:effectLst/>
                <a:latin typeface="Söhne"/>
              </a:rPr>
              <a:t>Kubernetes</a:t>
            </a:r>
            <a:r>
              <a:rPr lang="fr-FR" b="0" i="0" dirty="0">
                <a:solidFill>
                  <a:srgbClr val="ECECEC"/>
                </a:solidFill>
                <a:effectLst/>
                <a:latin typeface="Söhne"/>
              </a:rPr>
              <a:t> entièrement géré.</a:t>
            </a:r>
          </a:p>
          <a:p>
            <a:pPr marL="742950" lvl="1" indent="-285750" algn="l">
              <a:buFont typeface="Arial" panose="020B0604020202020204" pitchFamily="34" charset="0"/>
              <a:buChar char="•"/>
            </a:pPr>
            <a:r>
              <a:rPr lang="fr-FR" b="0" i="0" dirty="0">
                <a:solidFill>
                  <a:srgbClr val="ECECEC"/>
                </a:solidFill>
                <a:effectLst/>
                <a:latin typeface="Söhne"/>
              </a:rPr>
              <a:t>Google Cloud </a:t>
            </a:r>
            <a:r>
              <a:rPr lang="fr-FR" b="0" i="0" dirty="0" err="1">
                <a:solidFill>
                  <a:srgbClr val="ECECEC"/>
                </a:solidFill>
                <a:effectLst/>
                <a:latin typeface="Söhne"/>
              </a:rPr>
              <a:t>Functions</a:t>
            </a:r>
            <a:r>
              <a:rPr lang="fr-FR" b="0" i="0" dirty="0">
                <a:solidFill>
                  <a:srgbClr val="ECECEC"/>
                </a:solidFill>
                <a:effectLst/>
                <a:latin typeface="Söhne"/>
              </a:rPr>
              <a:t> : Service </a:t>
            </a:r>
            <a:r>
              <a:rPr lang="fr-FR" b="0" i="0" dirty="0" err="1">
                <a:solidFill>
                  <a:srgbClr val="ECECEC"/>
                </a:solidFill>
                <a:effectLst/>
                <a:latin typeface="Söhne"/>
              </a:rPr>
              <a:t>Serverless</a:t>
            </a:r>
            <a:r>
              <a:rPr lang="fr-FR" b="0" i="0" dirty="0">
                <a:solidFill>
                  <a:srgbClr val="ECECEC"/>
                </a:solidFill>
                <a:effectLst/>
                <a:latin typeface="Söhne"/>
              </a:rPr>
              <a:t> permettant d'exécuter du code en réponse à des événements.</a:t>
            </a:r>
          </a:p>
          <a:p>
            <a:pPr marL="742950" lvl="1" indent="-285750" algn="l">
              <a:buFont typeface="Arial" panose="020B0604020202020204" pitchFamily="34" charset="0"/>
              <a:buChar char="•"/>
            </a:pPr>
            <a:r>
              <a:rPr lang="fr-FR" b="0" i="0" dirty="0">
                <a:solidFill>
                  <a:srgbClr val="ECECEC"/>
                </a:solidFill>
                <a:effectLst/>
                <a:latin typeface="Söhne"/>
              </a:rPr>
              <a:t>Google Cloud Run : Plateforme de conteneurs entièrement gérée qui permet de déployer et de gérer des conteneurs.</a:t>
            </a:r>
          </a:p>
        </p:txBody>
      </p:sp>
      <p:sp>
        <p:nvSpPr>
          <p:cNvPr id="6" name="Titre 1">
            <a:extLst>
              <a:ext uri="{FF2B5EF4-FFF2-40B4-BE49-F238E27FC236}">
                <a16:creationId xmlns:a16="http://schemas.microsoft.com/office/drawing/2014/main" id="{AFFB5950-8CEF-0C25-7980-2CD232BA843A}"/>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Tree>
    <p:extLst>
      <p:ext uri="{BB962C8B-B14F-4D97-AF65-F5344CB8AC3E}">
        <p14:creationId xmlns:p14="http://schemas.microsoft.com/office/powerpoint/2010/main" val="6508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16226" y="1540566"/>
            <a:ext cx="10923104" cy="4880112"/>
          </a:xfrm>
        </p:spPr>
        <p:txBody>
          <a:bodyPr>
            <a:normAutofit/>
          </a:bodyPr>
          <a:lstStyle/>
          <a:p>
            <a:pPr algn="l">
              <a:buFont typeface="Arial" panose="020B0604020202020204" pitchFamily="34" charset="0"/>
              <a:buChar char="•"/>
            </a:pPr>
            <a:r>
              <a:rPr lang="fr-FR" b="0" i="0" dirty="0">
                <a:solidFill>
                  <a:srgbClr val="ECECEC"/>
                </a:solidFill>
                <a:effectLst/>
                <a:latin typeface="Söhne"/>
              </a:rPr>
              <a:t>Avantages de GCP :</a:t>
            </a:r>
          </a:p>
          <a:p>
            <a:pPr marL="742950" lvl="1" indent="-285750" algn="l">
              <a:buFont typeface="Arial" panose="020B0604020202020204" pitchFamily="34" charset="0"/>
              <a:buChar char="•"/>
            </a:pPr>
            <a:r>
              <a:rPr lang="fr-FR" b="0" i="0" dirty="0">
                <a:solidFill>
                  <a:srgbClr val="ECECEC"/>
                </a:solidFill>
                <a:effectLst/>
                <a:latin typeface="Söhne"/>
              </a:rPr>
              <a:t>Scalabilité : Les services de GCP sont conçus pour s'adapter aux besoins évolutifs des entreprises, permettant de démarrer petit et de croître au fur et à mesure.</a:t>
            </a:r>
          </a:p>
          <a:p>
            <a:pPr marL="742950" lvl="1" indent="-285750" algn="l">
              <a:buFont typeface="Arial" panose="020B0604020202020204" pitchFamily="34" charset="0"/>
              <a:buChar char="•"/>
            </a:pPr>
            <a:r>
              <a:rPr lang="fr-FR" b="0" i="0" dirty="0">
                <a:solidFill>
                  <a:srgbClr val="ECECEC"/>
                </a:solidFill>
                <a:effectLst/>
                <a:latin typeface="Söhne"/>
              </a:rPr>
              <a:t>Fiabilité : GCP garantit des niveaux de disponibilité élevés grâce à son infrastructure mondiale de centres de données.</a:t>
            </a:r>
          </a:p>
          <a:p>
            <a:pPr marL="742950" lvl="1" indent="-285750" algn="l">
              <a:buFont typeface="Arial" panose="020B0604020202020204" pitchFamily="34" charset="0"/>
              <a:buChar char="•"/>
            </a:pPr>
            <a:r>
              <a:rPr lang="fr-FR" b="0" i="0" dirty="0">
                <a:solidFill>
                  <a:srgbClr val="ECECEC"/>
                </a:solidFill>
                <a:effectLst/>
                <a:latin typeface="Söhne"/>
              </a:rPr>
              <a:t>Sécurité : Google investit massivement dans la sécurité de ses infrastructures, offrant un environnement Cloud hautement sécurisé.</a:t>
            </a:r>
          </a:p>
          <a:p>
            <a:pPr marL="742950" lvl="1" indent="-285750" algn="l">
              <a:buFont typeface="Arial" panose="020B0604020202020204" pitchFamily="34" charset="0"/>
              <a:buChar char="•"/>
            </a:pPr>
            <a:r>
              <a:rPr lang="fr-FR" b="0" i="0" dirty="0">
                <a:solidFill>
                  <a:srgbClr val="ECECEC"/>
                </a:solidFill>
                <a:effectLst/>
                <a:latin typeface="Söhne"/>
              </a:rPr>
              <a:t>Innovation : GCP propose des services de pointe dans des domaines tels que l'intelligence artificielle, l'apprentissage automatique et l'analyse des données.</a:t>
            </a:r>
          </a:p>
          <a:p>
            <a:pPr algn="l">
              <a:buFont typeface="Arial" panose="020B0604020202020204" pitchFamily="34" charset="0"/>
              <a:buChar char="•"/>
            </a:pPr>
            <a:r>
              <a:rPr lang="fr-FR" b="0" i="0" dirty="0">
                <a:solidFill>
                  <a:srgbClr val="ECECEC"/>
                </a:solidFill>
                <a:effectLst/>
                <a:latin typeface="Söhne"/>
              </a:rPr>
              <a:t>Cas d'utilisation de GCP :</a:t>
            </a:r>
          </a:p>
          <a:p>
            <a:pPr marL="742950" lvl="1" indent="-285750" algn="l">
              <a:buFont typeface="Arial" panose="020B0604020202020204" pitchFamily="34" charset="0"/>
              <a:buChar char="•"/>
            </a:pPr>
            <a:r>
              <a:rPr lang="fr-FR" b="0" i="0" dirty="0">
                <a:solidFill>
                  <a:srgbClr val="ECECEC"/>
                </a:solidFill>
                <a:effectLst/>
                <a:latin typeface="Söhne"/>
              </a:rPr>
              <a:t>Développement d'applications Web et mobiles.</a:t>
            </a:r>
          </a:p>
          <a:p>
            <a:pPr marL="742950" lvl="1" indent="-285750" algn="l">
              <a:buFont typeface="Arial" panose="020B0604020202020204" pitchFamily="34" charset="0"/>
              <a:buChar char="•"/>
            </a:pPr>
            <a:r>
              <a:rPr lang="fr-FR" b="0" i="0" dirty="0">
                <a:solidFill>
                  <a:srgbClr val="ECECEC"/>
                </a:solidFill>
                <a:effectLst/>
                <a:latin typeface="Söhne"/>
              </a:rPr>
              <a:t>Analyse des données et traitement en temps réel.</a:t>
            </a:r>
          </a:p>
          <a:p>
            <a:pPr marL="742950" lvl="1" indent="-285750" algn="l">
              <a:buFont typeface="Arial" panose="020B0604020202020204" pitchFamily="34" charset="0"/>
              <a:buChar char="•"/>
            </a:pPr>
            <a:r>
              <a:rPr lang="fr-FR" b="0" i="0" dirty="0">
                <a:solidFill>
                  <a:srgbClr val="ECECEC"/>
                </a:solidFill>
                <a:effectLst/>
                <a:latin typeface="Söhne"/>
              </a:rPr>
              <a:t>Machine Learning et Intelligence Artificielle.</a:t>
            </a:r>
          </a:p>
          <a:p>
            <a:pPr marL="742950" lvl="1" indent="-285750" algn="l">
              <a:buFont typeface="Arial" panose="020B0604020202020204" pitchFamily="34" charset="0"/>
              <a:buChar char="•"/>
            </a:pPr>
            <a:r>
              <a:rPr lang="fr-FR" b="0" i="0" dirty="0">
                <a:solidFill>
                  <a:srgbClr val="ECECEC"/>
                </a:solidFill>
                <a:effectLst/>
                <a:latin typeface="Söhne"/>
              </a:rPr>
              <a:t>Gestion de l'infrastructure et DevOps.</a:t>
            </a:r>
          </a:p>
        </p:txBody>
      </p:sp>
    </p:spTree>
    <p:extLst>
      <p:ext uri="{BB962C8B-B14F-4D97-AF65-F5344CB8AC3E}">
        <p14:creationId xmlns:p14="http://schemas.microsoft.com/office/powerpoint/2010/main" val="147860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56591" y="2577447"/>
            <a:ext cx="10923104" cy="1729408"/>
          </a:xfrm>
        </p:spPr>
        <p:txBody>
          <a:bodyPr>
            <a:normAutofit/>
          </a:bodyPr>
          <a:lstStyle/>
          <a:p>
            <a:pPr algn="l">
              <a:buFont typeface="Arial" panose="020B0604020202020204" pitchFamily="34" charset="0"/>
              <a:buChar char="•"/>
            </a:pPr>
            <a:r>
              <a:rPr lang="fr-FR" b="0" i="0" dirty="0">
                <a:solidFill>
                  <a:srgbClr val="ECECEC"/>
                </a:solidFill>
                <a:effectLst/>
                <a:latin typeface="Söhne"/>
              </a:rPr>
              <a:t>Conclusion :</a:t>
            </a:r>
          </a:p>
          <a:p>
            <a:pPr marL="742950" lvl="1" indent="-285750" algn="l">
              <a:buFont typeface="Arial" panose="020B0604020202020204" pitchFamily="34" charset="0"/>
              <a:buChar char="•"/>
            </a:pPr>
            <a:r>
              <a:rPr lang="fr-FR" b="0" i="0" dirty="0">
                <a:solidFill>
                  <a:srgbClr val="ECECEC"/>
                </a:solidFill>
                <a:effectLst/>
                <a:latin typeface="Söhne"/>
              </a:rPr>
              <a:t>Google Cloud Platform offre une gamme complète de services Cloud permettant aux entreprises de développer, déployer et gérer leurs applications de manière efficace et évolutive. Son écosystème riche en fonctionnalités et son engagement envers l'innovation en font un choix populaire pour de nombreuses entreprises à la recherche de solutions Cloud.</a:t>
            </a:r>
          </a:p>
        </p:txBody>
      </p:sp>
    </p:spTree>
    <p:extLst>
      <p:ext uri="{BB962C8B-B14F-4D97-AF65-F5344CB8AC3E}">
        <p14:creationId xmlns:p14="http://schemas.microsoft.com/office/powerpoint/2010/main" val="152893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479819"/>
            <a:ext cx="10820399" cy="812268"/>
          </a:xfrm>
        </p:spPr>
        <p:txBody>
          <a:bodyPr/>
          <a:lstStyle/>
          <a:p>
            <a:pPr algn="l"/>
            <a:r>
              <a:rPr lang="fr-FR" dirty="0"/>
              <a:t>SOMMAIRE</a:t>
            </a:r>
          </a:p>
        </p:txBody>
      </p:sp>
      <p:sp>
        <p:nvSpPr>
          <p:cNvPr id="3" name="Espace réservé du texte 2">
            <a:extLst>
              <a:ext uri="{FF2B5EF4-FFF2-40B4-BE49-F238E27FC236}">
                <a16:creationId xmlns:a16="http://schemas.microsoft.com/office/drawing/2014/main" id="{2939899A-846B-9AF8-853B-657CF34A4E91}"/>
              </a:ext>
            </a:extLst>
          </p:cNvPr>
          <p:cNvSpPr>
            <a:spLocks noGrp="1"/>
          </p:cNvSpPr>
          <p:nvPr>
            <p:ph type="body" idx="1"/>
          </p:nvPr>
        </p:nvSpPr>
        <p:spPr>
          <a:xfrm>
            <a:off x="685800" y="1461052"/>
            <a:ext cx="10490200" cy="4917129"/>
          </a:xfrm>
        </p:spPr>
        <p:txBody>
          <a:bodyPr>
            <a:normAutofit fontScale="77500" lnSpcReduction="20000"/>
          </a:bodyPr>
          <a:lstStyle/>
          <a:p>
            <a:pPr marL="342900" indent="-342900" algn="l">
              <a:buFont typeface="Arial" panose="020B0604020202020204" pitchFamily="34" charset="0"/>
              <a:buChar char="•"/>
            </a:pPr>
            <a:r>
              <a:rPr lang="fr-FR" dirty="0"/>
              <a:t>Introduction</a:t>
            </a:r>
          </a:p>
          <a:p>
            <a:pPr marL="342900" indent="-342900" algn="l">
              <a:buFont typeface="Arial" panose="020B0604020202020204" pitchFamily="34" charset="0"/>
              <a:buChar char="•"/>
            </a:pPr>
            <a:r>
              <a:rPr lang="fr-FR" dirty="0"/>
              <a:t>Le système d’information d’une entreprise</a:t>
            </a:r>
          </a:p>
          <a:p>
            <a:pPr marL="342900" indent="-342900" algn="l">
              <a:buFont typeface="Arial" panose="020B0604020202020204" pitchFamily="34" charset="0"/>
              <a:buChar char="•"/>
            </a:pPr>
            <a:r>
              <a:rPr lang="fr-FR" dirty="0"/>
              <a:t>Le Cloud</a:t>
            </a:r>
          </a:p>
          <a:p>
            <a:pPr marL="342900" indent="-342900" algn="l">
              <a:buFont typeface="Arial" panose="020B0604020202020204" pitchFamily="34" charset="0"/>
              <a:buChar char="•"/>
            </a:pPr>
            <a:r>
              <a:rPr lang="fr-FR" dirty="0"/>
              <a:t>L’avantage du Cloud (Cloud vs On-Prem)</a:t>
            </a:r>
          </a:p>
          <a:p>
            <a:pPr marL="342900" indent="-342900" algn="l">
              <a:buFont typeface="Arial" panose="020B0604020202020204" pitchFamily="34" charset="0"/>
              <a:buChar char="•"/>
            </a:pPr>
            <a:r>
              <a:rPr lang="fr-FR" dirty="0"/>
              <a:t>Aperçu de Google Cloud Platform</a:t>
            </a:r>
          </a:p>
          <a:p>
            <a:pPr marL="342900" indent="-342900" algn="l">
              <a:buFont typeface="Arial" panose="020B0604020202020204" pitchFamily="34" charset="0"/>
              <a:buChar char="•"/>
            </a:pPr>
            <a:r>
              <a:rPr lang="fr-FR" dirty="0"/>
              <a:t>Introduction aux systèmes d’exploitation</a:t>
            </a:r>
          </a:p>
          <a:p>
            <a:pPr marL="800100" lvl="1" indent="-342900">
              <a:buFont typeface="Arial" panose="020B0604020202020204" pitchFamily="34" charset="0"/>
              <a:buChar char="•"/>
            </a:pPr>
            <a:r>
              <a:rPr lang="fr-FR" dirty="0"/>
              <a:t>Linux vs Windows</a:t>
            </a:r>
          </a:p>
          <a:p>
            <a:pPr marL="800100" lvl="1" indent="-342900">
              <a:buFont typeface="Arial" panose="020B0604020202020204" pitchFamily="34" charset="0"/>
              <a:buChar char="•"/>
            </a:pPr>
            <a:r>
              <a:rPr lang="fr-FR" dirty="0"/>
              <a:t>Commandes Linux / Windows</a:t>
            </a:r>
          </a:p>
          <a:p>
            <a:pPr marL="342900" indent="-342900" algn="l">
              <a:buFont typeface="Arial" panose="020B0604020202020204" pitchFamily="34" charset="0"/>
              <a:buChar char="•"/>
            </a:pPr>
            <a:r>
              <a:rPr lang="fr-FR" dirty="0"/>
              <a:t>La virtualisation</a:t>
            </a:r>
          </a:p>
          <a:p>
            <a:pPr marL="342900" indent="-342900" algn="l">
              <a:buFont typeface="Arial" panose="020B0604020202020204" pitchFamily="34" charset="0"/>
              <a:buChar char="•"/>
            </a:pPr>
            <a:r>
              <a:rPr lang="fr-FR" dirty="0"/>
              <a:t>Évolution du déploiement des applications</a:t>
            </a:r>
          </a:p>
          <a:p>
            <a:pPr marL="342900" indent="-342900" algn="l">
              <a:buFont typeface="Arial" panose="020B0604020202020204" pitchFamily="34" charset="0"/>
              <a:buChar char="•"/>
            </a:pPr>
            <a:r>
              <a:rPr lang="fr-FR" dirty="0"/>
              <a:t>Démo : Déploiement d’une application ML</a:t>
            </a:r>
          </a:p>
          <a:p>
            <a:pPr marL="800100" lvl="1" indent="-342900">
              <a:buFont typeface="Arial" panose="020B0604020202020204" pitchFamily="34" charset="0"/>
              <a:buChar char="•"/>
            </a:pPr>
            <a:r>
              <a:rPr lang="fr-FR" dirty="0"/>
              <a:t>Déploiement sur un serveur (ou </a:t>
            </a:r>
            <a:r>
              <a:rPr lang="fr-FR" dirty="0" err="1"/>
              <a:t>vm</a:t>
            </a:r>
            <a:r>
              <a:rPr lang="fr-FR" dirty="0"/>
              <a:t>) en local vs sur GCP</a:t>
            </a:r>
          </a:p>
          <a:p>
            <a:pPr marL="1257300" lvl="2" indent="-342900">
              <a:buFont typeface="Arial" panose="020B0604020202020204" pitchFamily="34" charset="0"/>
              <a:buChar char="•"/>
            </a:pPr>
            <a:r>
              <a:rPr lang="fr-FR" dirty="0"/>
              <a:t>Cette étape comprend l’installation et la configuration d’une VM </a:t>
            </a:r>
            <a:r>
              <a:rPr lang="fr-FR" dirty="0" err="1"/>
              <a:t>from</a:t>
            </a:r>
            <a:r>
              <a:rPr lang="fr-FR" dirty="0"/>
              <a:t> scratch</a:t>
            </a:r>
          </a:p>
          <a:p>
            <a:pPr marL="800100" lvl="1" indent="-342900">
              <a:buFont typeface="Arial" panose="020B0604020202020204" pitchFamily="34" charset="0"/>
              <a:buChar char="•"/>
            </a:pPr>
            <a:r>
              <a:rPr lang="fr-FR" dirty="0"/>
              <a:t>Déploiement dans un conteneur en local vs sur un service géré sur GCP</a:t>
            </a:r>
          </a:p>
          <a:p>
            <a:pPr marL="800100" lvl="1" indent="-342900">
              <a:buFont typeface="Arial" panose="020B0604020202020204" pitchFamily="34" charset="0"/>
              <a:buChar char="•"/>
            </a:pPr>
            <a:r>
              <a:rPr lang="fr-FR" dirty="0"/>
              <a:t>Déploiement d’une Google Cloud </a:t>
            </a:r>
            <a:r>
              <a:rPr lang="fr-FR" dirty="0" err="1"/>
              <a:t>Function</a:t>
            </a:r>
            <a:endParaRPr lang="fr-FR" dirty="0"/>
          </a:p>
          <a:p>
            <a:pPr marL="342900" indent="-342900" algn="l">
              <a:buFont typeface="Arial" panose="020B0604020202020204" pitchFamily="34" charset="0"/>
              <a:buChar char="•"/>
            </a:pPr>
            <a:r>
              <a:rPr lang="fr-FR" dirty="0"/>
              <a:t>LES SERVICES PRINCIPAUX DE GCP</a:t>
            </a:r>
          </a:p>
          <a:p>
            <a:pPr marL="342900" indent="-342900" algn="l">
              <a:buFont typeface="Arial" panose="020B0604020202020204" pitchFamily="34" charset="0"/>
              <a:buChar char="•"/>
            </a:pPr>
            <a:r>
              <a:rPr lang="fr-FR" dirty="0"/>
              <a:t>LES SERVICES IA SUR GCP</a:t>
            </a:r>
          </a:p>
        </p:txBody>
      </p:sp>
    </p:spTree>
    <p:extLst>
      <p:ext uri="{BB962C8B-B14F-4D97-AF65-F5344CB8AC3E}">
        <p14:creationId xmlns:p14="http://schemas.microsoft.com/office/powerpoint/2010/main" val="816055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16226" y="1540566"/>
            <a:ext cx="10923104" cy="4880112"/>
          </a:xfrm>
        </p:spPr>
        <p:txBody>
          <a:bodyPr>
            <a:normAutofit fontScale="92500" lnSpcReduction="10000"/>
          </a:bodyPr>
          <a:lstStyle/>
          <a:p>
            <a:pPr algn="l">
              <a:buFont typeface="Arial" panose="020B0604020202020204" pitchFamily="34" charset="0"/>
              <a:buChar char="•"/>
            </a:pPr>
            <a:r>
              <a:rPr lang="fr-FR" b="1" i="0" dirty="0">
                <a:solidFill>
                  <a:srgbClr val="ECECEC"/>
                </a:solidFill>
                <a:effectLst/>
                <a:latin typeface="Söhne"/>
              </a:rPr>
              <a:t>Régions :</a:t>
            </a:r>
            <a:endParaRPr lang="fr-FR" b="0" i="0" dirty="0">
              <a:solidFill>
                <a:srgbClr val="ECECEC"/>
              </a:solidFill>
              <a:effectLst/>
              <a:latin typeface="Söhne"/>
            </a:endParaRPr>
          </a:p>
          <a:p>
            <a:pPr marL="742950" lvl="1" indent="-285750" algn="l">
              <a:buFont typeface="Arial" panose="020B0604020202020204" pitchFamily="34" charset="0"/>
              <a:buChar char="•"/>
            </a:pPr>
            <a:r>
              <a:rPr lang="fr-FR" b="0" i="0" dirty="0">
                <a:solidFill>
                  <a:srgbClr val="ECECEC"/>
                </a:solidFill>
                <a:effectLst/>
                <a:latin typeface="Söhne"/>
              </a:rPr>
              <a:t>Les régions représentent des zones géographiques spécifiques où les ressources Google Cloud sont situées.</a:t>
            </a:r>
          </a:p>
          <a:p>
            <a:pPr marL="742950" lvl="1" indent="-285750" algn="l">
              <a:buFont typeface="Arial" panose="020B0604020202020204" pitchFamily="34" charset="0"/>
              <a:buChar char="•"/>
            </a:pPr>
            <a:r>
              <a:rPr lang="fr-FR" b="0" i="0" dirty="0">
                <a:solidFill>
                  <a:srgbClr val="ECECEC"/>
                </a:solidFill>
                <a:effectLst/>
                <a:latin typeface="Söhne"/>
              </a:rPr>
              <a:t>Chaque région est composée d'au moins deux zones.</a:t>
            </a:r>
          </a:p>
          <a:p>
            <a:pPr marL="742950" lvl="1" indent="-285750" algn="l">
              <a:buFont typeface="Arial" panose="020B0604020202020204" pitchFamily="34" charset="0"/>
              <a:buChar char="•"/>
            </a:pPr>
            <a:r>
              <a:rPr lang="fr-FR" b="0" i="0" dirty="0">
                <a:solidFill>
                  <a:srgbClr val="ECECEC"/>
                </a:solidFill>
                <a:effectLst/>
                <a:latin typeface="Söhne"/>
              </a:rPr>
              <a:t>Google Cloud offre une large gamme de régions pour répondre aux besoins de localisation des données et de latence.</a:t>
            </a:r>
          </a:p>
          <a:p>
            <a:pPr algn="l">
              <a:buFont typeface="Arial" panose="020B0604020202020204" pitchFamily="34" charset="0"/>
              <a:buChar char="•"/>
            </a:pPr>
            <a:r>
              <a:rPr lang="fr-FR" b="1" i="0" dirty="0">
                <a:solidFill>
                  <a:srgbClr val="ECECEC"/>
                </a:solidFill>
                <a:effectLst/>
                <a:latin typeface="Söhne"/>
              </a:rPr>
              <a:t>Zones :</a:t>
            </a:r>
            <a:endParaRPr lang="fr-FR" b="0" i="0" dirty="0">
              <a:solidFill>
                <a:srgbClr val="ECECEC"/>
              </a:solidFill>
              <a:effectLst/>
              <a:latin typeface="Söhne"/>
            </a:endParaRPr>
          </a:p>
          <a:p>
            <a:pPr marL="742950" lvl="1" indent="-285750" algn="l">
              <a:buFont typeface="Arial" panose="020B0604020202020204" pitchFamily="34" charset="0"/>
              <a:buChar char="•"/>
            </a:pPr>
            <a:r>
              <a:rPr lang="fr-FR" b="0" i="0" dirty="0">
                <a:solidFill>
                  <a:srgbClr val="ECECEC"/>
                </a:solidFill>
                <a:effectLst/>
                <a:latin typeface="Söhne"/>
              </a:rPr>
              <a:t>Les zones sont des emplacements distincts au sein d'une région.</a:t>
            </a:r>
          </a:p>
          <a:p>
            <a:pPr marL="742950" lvl="1" indent="-285750" algn="l">
              <a:buFont typeface="Arial" panose="020B0604020202020204" pitchFamily="34" charset="0"/>
              <a:buChar char="•"/>
            </a:pPr>
            <a:r>
              <a:rPr lang="fr-FR" b="0" i="0" dirty="0">
                <a:solidFill>
                  <a:srgbClr val="ECECEC"/>
                </a:solidFill>
                <a:effectLst/>
                <a:latin typeface="Söhne"/>
              </a:rPr>
              <a:t>Chaque zone est conçue pour être isolée des défaillances des autres zones.</a:t>
            </a:r>
          </a:p>
          <a:p>
            <a:pPr marL="742950" lvl="1" indent="-285750" algn="l">
              <a:buFont typeface="Arial" panose="020B0604020202020204" pitchFamily="34" charset="0"/>
              <a:buChar char="•"/>
            </a:pPr>
            <a:r>
              <a:rPr lang="fr-FR" b="0" i="0" dirty="0">
                <a:solidFill>
                  <a:srgbClr val="ECECEC"/>
                </a:solidFill>
                <a:effectLst/>
                <a:latin typeface="Söhne"/>
              </a:rPr>
              <a:t>Les ressources déployées dans des zones différentes offrent une haute disponibilité et une résilience accrue.</a:t>
            </a:r>
          </a:p>
          <a:p>
            <a:pPr algn="l">
              <a:buFont typeface="Arial" panose="020B0604020202020204" pitchFamily="34" charset="0"/>
              <a:buChar char="•"/>
            </a:pPr>
            <a:r>
              <a:rPr lang="fr-FR" b="1" i="0" dirty="0">
                <a:solidFill>
                  <a:srgbClr val="ECECEC"/>
                </a:solidFill>
                <a:effectLst/>
                <a:latin typeface="Söhne"/>
              </a:rPr>
              <a:t>Exemple :</a:t>
            </a:r>
            <a:endParaRPr lang="fr-FR" b="0" i="0" dirty="0">
              <a:solidFill>
                <a:srgbClr val="ECECEC"/>
              </a:solidFill>
              <a:effectLst/>
              <a:latin typeface="Söhne"/>
            </a:endParaRPr>
          </a:p>
          <a:p>
            <a:pPr marL="742950" lvl="1" indent="-285750" algn="l">
              <a:buFont typeface="Arial" panose="020B0604020202020204" pitchFamily="34" charset="0"/>
              <a:buChar char="•"/>
            </a:pPr>
            <a:r>
              <a:rPr lang="fr-FR" b="0" i="0" dirty="0">
                <a:solidFill>
                  <a:srgbClr val="ECECEC"/>
                </a:solidFill>
                <a:effectLst/>
                <a:latin typeface="Söhne"/>
              </a:rPr>
              <a:t>Région : europe-west1 (Belgique)</a:t>
            </a:r>
          </a:p>
          <a:p>
            <a:pPr marL="1143000" lvl="2" indent="-228600" algn="l">
              <a:buFont typeface="Arial" panose="020B0604020202020204" pitchFamily="34" charset="0"/>
              <a:buChar char="•"/>
            </a:pPr>
            <a:r>
              <a:rPr lang="fr-FR" b="0" i="0" dirty="0">
                <a:solidFill>
                  <a:srgbClr val="ECECEC"/>
                </a:solidFill>
                <a:effectLst/>
                <a:latin typeface="Söhne"/>
              </a:rPr>
              <a:t>Zone : europe-west1-b</a:t>
            </a:r>
          </a:p>
          <a:p>
            <a:pPr marL="1143000" lvl="2" indent="-228600" algn="l">
              <a:buFont typeface="Arial" panose="020B0604020202020204" pitchFamily="34" charset="0"/>
              <a:buChar char="•"/>
            </a:pPr>
            <a:r>
              <a:rPr lang="fr-FR" b="0" i="0" dirty="0">
                <a:solidFill>
                  <a:srgbClr val="ECECEC"/>
                </a:solidFill>
                <a:effectLst/>
                <a:latin typeface="Söhne"/>
              </a:rPr>
              <a:t>Zone : europe-west1-c</a:t>
            </a:r>
          </a:p>
          <a:p>
            <a:pPr marL="1143000" lvl="2" indent="-228600" algn="l">
              <a:buFont typeface="Arial" panose="020B0604020202020204" pitchFamily="34" charset="0"/>
              <a:buChar char="•"/>
            </a:pPr>
            <a:r>
              <a:rPr lang="fr-FR" b="0" i="0" dirty="0">
                <a:solidFill>
                  <a:srgbClr val="ECECEC"/>
                </a:solidFill>
                <a:effectLst/>
                <a:latin typeface="Söhne"/>
              </a:rPr>
              <a:t>Zone : europe-west1-d</a:t>
            </a:r>
          </a:p>
        </p:txBody>
      </p:sp>
    </p:spTree>
    <p:extLst>
      <p:ext uri="{BB962C8B-B14F-4D97-AF65-F5344CB8AC3E}">
        <p14:creationId xmlns:p14="http://schemas.microsoft.com/office/powerpoint/2010/main" val="280044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pic>
        <p:nvPicPr>
          <p:cNvPr id="6" name="Image 5">
            <a:extLst>
              <a:ext uri="{FF2B5EF4-FFF2-40B4-BE49-F238E27FC236}">
                <a16:creationId xmlns:a16="http://schemas.microsoft.com/office/drawing/2014/main" id="{47B3E0CA-6E8A-FAB9-82A6-13C61DA8D519}"/>
              </a:ext>
            </a:extLst>
          </p:cNvPr>
          <p:cNvPicPr>
            <a:picLocks noChangeAspect="1"/>
          </p:cNvPicPr>
          <p:nvPr/>
        </p:nvPicPr>
        <p:blipFill>
          <a:blip r:embed="rId2"/>
          <a:stretch>
            <a:fillRect/>
          </a:stretch>
        </p:blipFill>
        <p:spPr>
          <a:xfrm>
            <a:off x="513806" y="1348130"/>
            <a:ext cx="5529692" cy="2788441"/>
          </a:xfrm>
          <a:prstGeom prst="rect">
            <a:avLst/>
          </a:prstGeom>
        </p:spPr>
      </p:pic>
      <p:pic>
        <p:nvPicPr>
          <p:cNvPr id="7" name="Image 6">
            <a:extLst>
              <a:ext uri="{FF2B5EF4-FFF2-40B4-BE49-F238E27FC236}">
                <a16:creationId xmlns:a16="http://schemas.microsoft.com/office/drawing/2014/main" id="{F2168BEF-D150-E20F-1A85-341E92479A93}"/>
              </a:ext>
            </a:extLst>
          </p:cNvPr>
          <p:cNvPicPr>
            <a:picLocks noChangeAspect="1"/>
          </p:cNvPicPr>
          <p:nvPr/>
        </p:nvPicPr>
        <p:blipFill>
          <a:blip r:embed="rId3"/>
          <a:stretch>
            <a:fillRect/>
          </a:stretch>
        </p:blipFill>
        <p:spPr>
          <a:xfrm>
            <a:off x="6148502" y="1348130"/>
            <a:ext cx="5529692" cy="2788441"/>
          </a:xfrm>
          <a:prstGeom prst="rect">
            <a:avLst/>
          </a:prstGeom>
        </p:spPr>
      </p:pic>
      <p:pic>
        <p:nvPicPr>
          <p:cNvPr id="11" name="Image 10">
            <a:extLst>
              <a:ext uri="{FF2B5EF4-FFF2-40B4-BE49-F238E27FC236}">
                <a16:creationId xmlns:a16="http://schemas.microsoft.com/office/drawing/2014/main" id="{C4CF6E5A-0602-F572-C1E1-7E0E3DBCEA45}"/>
              </a:ext>
            </a:extLst>
          </p:cNvPr>
          <p:cNvPicPr>
            <a:picLocks noChangeAspect="1"/>
          </p:cNvPicPr>
          <p:nvPr/>
        </p:nvPicPr>
        <p:blipFill>
          <a:blip r:embed="rId4"/>
          <a:stretch>
            <a:fillRect/>
          </a:stretch>
        </p:blipFill>
        <p:spPr>
          <a:xfrm>
            <a:off x="2157298" y="4262766"/>
            <a:ext cx="7772400" cy="2389699"/>
          </a:xfrm>
          <a:prstGeom prst="rect">
            <a:avLst/>
          </a:prstGeom>
        </p:spPr>
      </p:pic>
    </p:spTree>
    <p:extLst>
      <p:ext uri="{BB962C8B-B14F-4D97-AF65-F5344CB8AC3E}">
        <p14:creationId xmlns:p14="http://schemas.microsoft.com/office/powerpoint/2010/main" val="70698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pic>
        <p:nvPicPr>
          <p:cNvPr id="3" name="Image 2">
            <a:extLst>
              <a:ext uri="{FF2B5EF4-FFF2-40B4-BE49-F238E27FC236}">
                <a16:creationId xmlns:a16="http://schemas.microsoft.com/office/drawing/2014/main" id="{4A5EFD00-2C1A-0855-0C83-4404667BE1C3}"/>
              </a:ext>
            </a:extLst>
          </p:cNvPr>
          <p:cNvPicPr>
            <a:picLocks noChangeAspect="1"/>
          </p:cNvPicPr>
          <p:nvPr/>
        </p:nvPicPr>
        <p:blipFill>
          <a:blip r:embed="rId2"/>
          <a:stretch>
            <a:fillRect/>
          </a:stretch>
        </p:blipFill>
        <p:spPr>
          <a:xfrm>
            <a:off x="6096000" y="2070960"/>
            <a:ext cx="5593343" cy="2872388"/>
          </a:xfrm>
          <a:prstGeom prst="rect">
            <a:avLst/>
          </a:prstGeom>
        </p:spPr>
      </p:pic>
      <p:pic>
        <p:nvPicPr>
          <p:cNvPr id="5" name="Image 4">
            <a:extLst>
              <a:ext uri="{FF2B5EF4-FFF2-40B4-BE49-F238E27FC236}">
                <a16:creationId xmlns:a16="http://schemas.microsoft.com/office/drawing/2014/main" id="{3619678E-B54A-F418-E095-6B0CC6C0F4F5}"/>
              </a:ext>
            </a:extLst>
          </p:cNvPr>
          <p:cNvPicPr>
            <a:picLocks noChangeAspect="1"/>
          </p:cNvPicPr>
          <p:nvPr/>
        </p:nvPicPr>
        <p:blipFill>
          <a:blip r:embed="rId3"/>
          <a:stretch>
            <a:fillRect/>
          </a:stretch>
        </p:blipFill>
        <p:spPr>
          <a:xfrm>
            <a:off x="502657" y="2070960"/>
            <a:ext cx="5386514" cy="2872388"/>
          </a:xfrm>
          <a:prstGeom prst="rect">
            <a:avLst/>
          </a:prstGeom>
        </p:spPr>
      </p:pic>
    </p:spTree>
    <p:extLst>
      <p:ext uri="{BB962C8B-B14F-4D97-AF65-F5344CB8AC3E}">
        <p14:creationId xmlns:p14="http://schemas.microsoft.com/office/powerpoint/2010/main" val="318038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Systèmes d’exploitation</a:t>
            </a:r>
          </a:p>
        </p:txBody>
      </p:sp>
    </p:spTree>
    <p:extLst>
      <p:ext uri="{BB962C8B-B14F-4D97-AF65-F5344CB8AC3E}">
        <p14:creationId xmlns:p14="http://schemas.microsoft.com/office/powerpoint/2010/main" val="37416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Systèmes d’exploitation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828800"/>
            <a:ext cx="10923104" cy="3756992"/>
          </a:xfrm>
        </p:spPr>
        <p:txBody>
          <a:bodyPr>
            <a:normAutofit/>
          </a:bodyPr>
          <a:lstStyle/>
          <a:p>
            <a:pPr algn="l">
              <a:buFont typeface="Arial" panose="020B0604020202020204" pitchFamily="34" charset="0"/>
              <a:buChar char="•"/>
            </a:pPr>
            <a:r>
              <a:rPr lang="fr-FR" b="0" i="0" dirty="0">
                <a:solidFill>
                  <a:srgbClr val="ECECEC"/>
                </a:solidFill>
                <a:effectLst/>
                <a:latin typeface="Söhne"/>
              </a:rPr>
              <a:t>Introduction aux systèmes d'exploitation :</a:t>
            </a:r>
          </a:p>
          <a:p>
            <a:pPr marL="742950" lvl="1" indent="-285750" algn="l">
              <a:buFont typeface="Arial" panose="020B0604020202020204" pitchFamily="34" charset="0"/>
              <a:buChar char="•"/>
            </a:pPr>
            <a:r>
              <a:rPr lang="fr-FR" b="0" i="0" dirty="0">
                <a:solidFill>
                  <a:srgbClr val="ECECEC"/>
                </a:solidFill>
                <a:effectLst/>
                <a:latin typeface="Söhne"/>
              </a:rPr>
              <a:t>Les systèmes d'exploitation sont des logiciels qui gèrent les ressources matérielles et permettent l'exécution d'autres programmes sur un ordinateur.</a:t>
            </a:r>
          </a:p>
          <a:p>
            <a:pPr algn="l">
              <a:buFont typeface="Arial" panose="020B0604020202020204" pitchFamily="34" charset="0"/>
              <a:buChar char="•"/>
            </a:pPr>
            <a:r>
              <a:rPr lang="fr-FR" b="0" i="0" dirty="0">
                <a:solidFill>
                  <a:srgbClr val="ECECEC"/>
                </a:solidFill>
                <a:effectLst/>
                <a:latin typeface="Söhne"/>
              </a:rPr>
              <a:t>Windows :</a:t>
            </a:r>
          </a:p>
          <a:p>
            <a:pPr marL="742950" lvl="1" indent="-285750" algn="l">
              <a:buFont typeface="Arial" panose="020B0604020202020204" pitchFamily="34" charset="0"/>
              <a:buChar char="•"/>
            </a:pPr>
            <a:r>
              <a:rPr lang="fr-FR" b="0" i="0" dirty="0">
                <a:solidFill>
                  <a:srgbClr val="ECECEC"/>
                </a:solidFill>
                <a:effectLst/>
                <a:latin typeface="Söhne"/>
              </a:rPr>
              <a:t>Développé par Microsoft, largement utilisé dans les environnements bureautiques et d'entreprise.</a:t>
            </a:r>
          </a:p>
          <a:p>
            <a:pPr algn="l">
              <a:buFont typeface="Arial" panose="020B0604020202020204" pitchFamily="34" charset="0"/>
              <a:buChar char="•"/>
            </a:pPr>
            <a:r>
              <a:rPr lang="fr-FR" b="0" i="0" dirty="0">
                <a:solidFill>
                  <a:srgbClr val="ECECEC"/>
                </a:solidFill>
                <a:effectLst/>
                <a:latin typeface="Söhne"/>
              </a:rPr>
              <a:t>Linux (Unix) :</a:t>
            </a:r>
          </a:p>
          <a:p>
            <a:pPr marL="742950" lvl="1" indent="-285750" algn="l">
              <a:buFont typeface="Arial" panose="020B0604020202020204" pitchFamily="34" charset="0"/>
              <a:buChar char="•"/>
            </a:pPr>
            <a:r>
              <a:rPr lang="fr-FR" b="0" i="0" dirty="0">
                <a:solidFill>
                  <a:srgbClr val="ECECEC"/>
                </a:solidFill>
                <a:effectLst/>
                <a:latin typeface="Söhne"/>
              </a:rPr>
              <a:t>Famille de systèmes d'exploitation open-source basée sur Unix, utilisée notamment dans les environnements serveurs et dans le Cloud.</a:t>
            </a:r>
          </a:p>
        </p:txBody>
      </p:sp>
    </p:spTree>
    <p:extLst>
      <p:ext uri="{BB962C8B-B14F-4D97-AF65-F5344CB8AC3E}">
        <p14:creationId xmlns:p14="http://schemas.microsoft.com/office/powerpoint/2010/main" val="18470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Windows vs linux</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828800"/>
            <a:ext cx="10923104" cy="3756992"/>
          </a:xfrm>
        </p:spPr>
        <p:txBody>
          <a:bodyPr>
            <a:normAutofit fontScale="92500" lnSpcReduction="10000"/>
          </a:bodyPr>
          <a:lstStyle/>
          <a:p>
            <a:pPr algn="l">
              <a:buFont typeface="Arial" panose="020B0604020202020204" pitchFamily="34" charset="0"/>
              <a:buChar char="•"/>
            </a:pPr>
            <a:r>
              <a:rPr lang="fr-FR" b="0" i="0" dirty="0">
                <a:solidFill>
                  <a:srgbClr val="ECECEC"/>
                </a:solidFill>
                <a:effectLst/>
                <a:latin typeface="Söhne"/>
              </a:rPr>
              <a:t>Interface utilisateur :</a:t>
            </a:r>
          </a:p>
          <a:p>
            <a:pPr marL="742950" lvl="1" indent="-285750" algn="l">
              <a:buFont typeface="Arial" panose="020B0604020202020204" pitchFamily="34" charset="0"/>
              <a:buChar char="•"/>
            </a:pPr>
            <a:r>
              <a:rPr lang="fr-FR" b="0" i="0" dirty="0">
                <a:solidFill>
                  <a:srgbClr val="ECECEC"/>
                </a:solidFill>
                <a:effectLst/>
                <a:latin typeface="Söhne"/>
              </a:rPr>
              <a:t>Windows : Interface graphique conviviale (GUI) avec l'explorateur de fichiers.</a:t>
            </a:r>
          </a:p>
          <a:p>
            <a:pPr marL="742950" lvl="1" indent="-285750" algn="l">
              <a:buFont typeface="Arial" panose="020B0604020202020204" pitchFamily="34" charset="0"/>
              <a:buChar char="•"/>
            </a:pPr>
            <a:r>
              <a:rPr lang="fr-FR" b="0" i="0" dirty="0">
                <a:solidFill>
                  <a:srgbClr val="ECECEC"/>
                </a:solidFill>
                <a:effectLst/>
                <a:latin typeface="Söhne"/>
              </a:rPr>
              <a:t>Linux : Interface en ligne de commande (CLI) par défaut, mais des environnements de bureau graphiques sont également disponibles.</a:t>
            </a:r>
          </a:p>
          <a:p>
            <a:pPr algn="l">
              <a:buFont typeface="Arial" panose="020B0604020202020204" pitchFamily="34" charset="0"/>
              <a:buChar char="•"/>
            </a:pPr>
            <a:r>
              <a:rPr lang="fr-FR" b="0" i="0" dirty="0">
                <a:solidFill>
                  <a:srgbClr val="ECECEC"/>
                </a:solidFill>
                <a:effectLst/>
                <a:latin typeface="Söhne"/>
              </a:rPr>
              <a:t>Gestion des fichiers :</a:t>
            </a:r>
          </a:p>
          <a:p>
            <a:pPr marL="742950" lvl="1" indent="-285750" algn="l">
              <a:buFont typeface="Arial" panose="020B0604020202020204" pitchFamily="34" charset="0"/>
              <a:buChar char="•"/>
            </a:pPr>
            <a:r>
              <a:rPr lang="fr-FR" b="0" i="0" dirty="0">
                <a:solidFill>
                  <a:srgbClr val="ECECEC"/>
                </a:solidFill>
                <a:effectLst/>
                <a:latin typeface="Söhne"/>
              </a:rPr>
              <a:t>Windows : Utilise des lecteurs (C:, D:, etc.) pour organiser les fichiers.</a:t>
            </a:r>
          </a:p>
          <a:p>
            <a:pPr marL="742950" lvl="1" indent="-285750" algn="l">
              <a:buFont typeface="Arial" panose="020B0604020202020204" pitchFamily="34" charset="0"/>
              <a:buChar char="•"/>
            </a:pPr>
            <a:r>
              <a:rPr lang="fr-FR" b="0" i="0" dirty="0">
                <a:solidFill>
                  <a:srgbClr val="ECECEC"/>
                </a:solidFill>
                <a:effectLst/>
                <a:latin typeface="Söhne"/>
              </a:rPr>
              <a:t>Linux : Système de fichiers hiérarchique unique (racine /) avec une structure de répertoires standard.</a:t>
            </a:r>
          </a:p>
          <a:p>
            <a:pPr algn="l">
              <a:buFont typeface="Arial" panose="020B0604020202020204" pitchFamily="34" charset="0"/>
              <a:buChar char="•"/>
            </a:pPr>
            <a:r>
              <a:rPr lang="fr-FR" b="0" i="0" dirty="0">
                <a:solidFill>
                  <a:srgbClr val="ECECEC"/>
                </a:solidFill>
                <a:effectLst/>
                <a:latin typeface="Söhne"/>
              </a:rPr>
              <a:t>Sécurité :</a:t>
            </a:r>
          </a:p>
          <a:p>
            <a:pPr marL="742950" lvl="1" indent="-285750" algn="l">
              <a:buFont typeface="Arial" panose="020B0604020202020204" pitchFamily="34" charset="0"/>
              <a:buChar char="•"/>
            </a:pPr>
            <a:r>
              <a:rPr lang="fr-FR" b="0" i="0" dirty="0">
                <a:solidFill>
                  <a:srgbClr val="ECECEC"/>
                </a:solidFill>
                <a:effectLst/>
                <a:latin typeface="Söhne"/>
              </a:rPr>
              <a:t>Linux : Réputé pour sa robustesse en termes de sécurité, grâce à ses autorisations granulaires et à son modèle de sécurité basé sur les utilisateurs.</a:t>
            </a:r>
          </a:p>
          <a:p>
            <a:pPr marL="742950" lvl="1" indent="-285750" algn="l">
              <a:buFont typeface="Arial" panose="020B0604020202020204" pitchFamily="34" charset="0"/>
              <a:buChar char="•"/>
            </a:pPr>
            <a:r>
              <a:rPr lang="fr-FR" b="0" i="0" dirty="0">
                <a:solidFill>
                  <a:srgbClr val="ECECEC"/>
                </a:solidFill>
                <a:effectLst/>
                <a:latin typeface="Söhne"/>
              </a:rPr>
              <a:t>Windows : Souvent la cible de logiciels malveillants en raison de sa grande popularité, mais dispose également de mesures de sécurité avancées.</a:t>
            </a:r>
          </a:p>
        </p:txBody>
      </p:sp>
    </p:spTree>
    <p:extLst>
      <p:ext uri="{BB962C8B-B14F-4D97-AF65-F5344CB8AC3E}">
        <p14:creationId xmlns:p14="http://schemas.microsoft.com/office/powerpoint/2010/main" val="13956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QUELQUES Commandes </a:t>
            </a:r>
            <a:r>
              <a:rPr lang="fr-FR" sz="3200" dirty="0" err="1"/>
              <a:t>windows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928191"/>
            <a:ext cx="10923104" cy="2723322"/>
          </a:xfrm>
        </p:spPr>
        <p:txBody>
          <a:bodyPr>
            <a:normAutofit/>
          </a:bodyPr>
          <a:lstStyle/>
          <a:p>
            <a:pPr algn="l">
              <a:buFont typeface="Arial" panose="020B0604020202020204" pitchFamily="34" charset="0"/>
              <a:buChar char="•"/>
            </a:pPr>
            <a:r>
              <a:rPr lang="fr-FR" b="0" i="0" dirty="0">
                <a:solidFill>
                  <a:srgbClr val="ECECEC"/>
                </a:solidFill>
                <a:effectLst/>
                <a:latin typeface="Söhne"/>
              </a:rPr>
              <a:t>Commandes CMD (invite de commande) :</a:t>
            </a:r>
          </a:p>
          <a:p>
            <a:pPr lvl="1"/>
            <a:r>
              <a:rPr lang="fr-FR" b="0" i="0" dirty="0" err="1">
                <a:solidFill>
                  <a:srgbClr val="ECECEC"/>
                </a:solidFill>
                <a:effectLst/>
                <a:latin typeface="Söhne"/>
              </a:rPr>
              <a:t>dir</a:t>
            </a:r>
            <a:r>
              <a:rPr lang="fr-FR" b="0" i="0" dirty="0">
                <a:solidFill>
                  <a:srgbClr val="ECECEC"/>
                </a:solidFill>
                <a:effectLst/>
                <a:latin typeface="Söhne"/>
              </a:rPr>
              <a:t> : Affiche la liste des fichiers et répertoires dans le répertoire actuel.</a:t>
            </a:r>
          </a:p>
          <a:p>
            <a:pPr lvl="1"/>
            <a:r>
              <a:rPr lang="fr-FR" b="0" i="0" dirty="0">
                <a:solidFill>
                  <a:srgbClr val="ECECEC"/>
                </a:solidFill>
                <a:effectLst/>
                <a:latin typeface="Söhne"/>
              </a:rPr>
              <a:t>cd : Change le répertoire actif.</a:t>
            </a:r>
          </a:p>
          <a:p>
            <a:pPr lvl="1"/>
            <a:r>
              <a:rPr lang="fr-FR" b="0" i="0" dirty="0" err="1">
                <a:solidFill>
                  <a:srgbClr val="ECECEC"/>
                </a:solidFill>
                <a:effectLst/>
                <a:latin typeface="Söhne"/>
              </a:rPr>
              <a:t>mkdir</a:t>
            </a:r>
            <a:r>
              <a:rPr lang="fr-FR" b="0" i="0" dirty="0">
                <a:solidFill>
                  <a:srgbClr val="ECECEC"/>
                </a:solidFill>
                <a:effectLst/>
                <a:latin typeface="Söhne"/>
              </a:rPr>
              <a:t> : Crée un nouveau répertoire.</a:t>
            </a:r>
          </a:p>
          <a:p>
            <a:pPr lvl="1"/>
            <a:r>
              <a:rPr lang="fr-FR" b="0" i="0" dirty="0">
                <a:solidFill>
                  <a:srgbClr val="ECECEC"/>
                </a:solidFill>
                <a:effectLst/>
                <a:latin typeface="Söhne"/>
              </a:rPr>
              <a:t>copy : Copie des fichiers.</a:t>
            </a:r>
          </a:p>
          <a:p>
            <a:pPr lvl="1"/>
            <a:r>
              <a:rPr lang="fr-FR" b="0" i="0" dirty="0" err="1">
                <a:solidFill>
                  <a:srgbClr val="ECECEC"/>
                </a:solidFill>
                <a:effectLst/>
                <a:latin typeface="Söhne"/>
              </a:rPr>
              <a:t>del</a:t>
            </a:r>
            <a:r>
              <a:rPr lang="fr-FR" b="0" i="0" dirty="0">
                <a:solidFill>
                  <a:srgbClr val="ECECEC"/>
                </a:solidFill>
                <a:effectLst/>
                <a:latin typeface="Söhne"/>
              </a:rPr>
              <a:t> : Supprime des fichiers.</a:t>
            </a:r>
          </a:p>
          <a:p>
            <a:pPr lvl="1"/>
            <a:r>
              <a:rPr lang="fr-FR" b="0" i="0" dirty="0">
                <a:solidFill>
                  <a:srgbClr val="ECECEC"/>
                </a:solidFill>
                <a:effectLst/>
                <a:latin typeface="Söhne"/>
              </a:rPr>
              <a:t>ipconfig : Affiche la configuration IP du système.</a:t>
            </a:r>
          </a:p>
        </p:txBody>
      </p:sp>
    </p:spTree>
    <p:extLst>
      <p:ext uri="{BB962C8B-B14F-4D97-AF65-F5344CB8AC3E}">
        <p14:creationId xmlns:p14="http://schemas.microsoft.com/office/powerpoint/2010/main" val="2543040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QUELQUES Commandes LINUX</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928191"/>
            <a:ext cx="10923104" cy="3866322"/>
          </a:xfrm>
        </p:spPr>
        <p:txBody>
          <a:bodyPr>
            <a:normAutofit/>
          </a:bodyPr>
          <a:lstStyle/>
          <a:p>
            <a:pPr algn="l">
              <a:buFont typeface="Arial" panose="020B0604020202020204" pitchFamily="34" charset="0"/>
              <a:buChar char="•"/>
            </a:pPr>
            <a:r>
              <a:rPr lang="fr-FR" b="0" i="0" dirty="0">
                <a:solidFill>
                  <a:srgbClr val="ECECEC"/>
                </a:solidFill>
                <a:effectLst/>
                <a:latin typeface="Söhne"/>
              </a:rPr>
              <a:t>Commandes Shell (Bash) :</a:t>
            </a:r>
          </a:p>
          <a:p>
            <a:pPr marL="742950" lvl="1" indent="-285750" algn="l">
              <a:buFont typeface="Arial" panose="020B0604020202020204" pitchFamily="34" charset="0"/>
              <a:buChar char="•"/>
            </a:pPr>
            <a:r>
              <a:rPr lang="fr-FR" b="0" i="0" dirty="0">
                <a:solidFill>
                  <a:srgbClr val="ECECEC"/>
                </a:solidFill>
                <a:effectLst/>
                <a:latin typeface="Söhne"/>
              </a:rPr>
              <a:t>ls : Affiche la liste des fichiers et répertoires dans le répertoire actuel.</a:t>
            </a:r>
          </a:p>
          <a:p>
            <a:pPr marL="742950" lvl="1" indent="-285750" algn="l">
              <a:buFont typeface="Arial" panose="020B0604020202020204" pitchFamily="34" charset="0"/>
              <a:buChar char="•"/>
            </a:pPr>
            <a:r>
              <a:rPr lang="fr-FR" b="0" i="0" dirty="0">
                <a:solidFill>
                  <a:srgbClr val="ECECEC"/>
                </a:solidFill>
                <a:effectLst/>
                <a:latin typeface="Söhne"/>
              </a:rPr>
              <a:t>cd : Change le répertoire actif.</a:t>
            </a:r>
          </a:p>
          <a:p>
            <a:pPr marL="742950" lvl="1" indent="-285750" algn="l">
              <a:buFont typeface="Arial" panose="020B0604020202020204" pitchFamily="34" charset="0"/>
              <a:buChar char="•"/>
            </a:pPr>
            <a:r>
              <a:rPr lang="fr-FR" b="0" i="0" dirty="0" err="1">
                <a:solidFill>
                  <a:srgbClr val="ECECEC"/>
                </a:solidFill>
                <a:effectLst/>
                <a:latin typeface="Söhne"/>
              </a:rPr>
              <a:t>mkdir</a:t>
            </a:r>
            <a:r>
              <a:rPr lang="fr-FR" b="0" i="0" dirty="0">
                <a:solidFill>
                  <a:srgbClr val="ECECEC"/>
                </a:solidFill>
                <a:effectLst/>
                <a:latin typeface="Söhne"/>
              </a:rPr>
              <a:t> : Crée un nouveau répertoire.</a:t>
            </a:r>
          </a:p>
          <a:p>
            <a:pPr marL="742950" lvl="1" indent="-285750" algn="l">
              <a:buFont typeface="Arial" panose="020B0604020202020204" pitchFamily="34" charset="0"/>
              <a:buChar char="•"/>
            </a:pPr>
            <a:r>
              <a:rPr lang="fr-FR" b="0" i="0" dirty="0" err="1">
                <a:solidFill>
                  <a:srgbClr val="ECECEC"/>
                </a:solidFill>
                <a:effectLst/>
                <a:latin typeface="Söhne"/>
              </a:rPr>
              <a:t>cp</a:t>
            </a:r>
            <a:r>
              <a:rPr lang="fr-FR" b="0" i="0" dirty="0">
                <a:solidFill>
                  <a:srgbClr val="ECECEC"/>
                </a:solidFill>
                <a:effectLst/>
                <a:latin typeface="Söhne"/>
              </a:rPr>
              <a:t> : Copie des fichiers.</a:t>
            </a:r>
          </a:p>
          <a:p>
            <a:pPr marL="742950" lvl="1" indent="-285750" algn="l">
              <a:buFont typeface="Arial" panose="020B0604020202020204" pitchFamily="34" charset="0"/>
              <a:buChar char="•"/>
            </a:pPr>
            <a:r>
              <a:rPr lang="fr-FR" b="0" i="0" dirty="0" err="1">
                <a:solidFill>
                  <a:srgbClr val="ECECEC"/>
                </a:solidFill>
                <a:effectLst/>
                <a:latin typeface="Söhne"/>
              </a:rPr>
              <a:t>rm</a:t>
            </a:r>
            <a:r>
              <a:rPr lang="fr-FR" b="0" i="0" dirty="0">
                <a:solidFill>
                  <a:srgbClr val="ECECEC"/>
                </a:solidFill>
                <a:effectLst/>
                <a:latin typeface="Söhne"/>
              </a:rPr>
              <a:t> : Supprime des fichiers.</a:t>
            </a:r>
          </a:p>
          <a:p>
            <a:pPr marL="742950" lvl="1" indent="-285750" algn="l">
              <a:buFont typeface="Arial" panose="020B0604020202020204" pitchFamily="34" charset="0"/>
              <a:buChar char="•"/>
            </a:pPr>
            <a:r>
              <a:rPr lang="fr-FR" b="0" i="0" dirty="0" err="1">
                <a:solidFill>
                  <a:srgbClr val="ECECEC"/>
                </a:solidFill>
                <a:effectLst/>
                <a:latin typeface="Söhne"/>
              </a:rPr>
              <a:t>ifconfig</a:t>
            </a:r>
            <a:r>
              <a:rPr lang="fr-FR" b="0" i="0" dirty="0">
                <a:solidFill>
                  <a:srgbClr val="ECECEC"/>
                </a:solidFill>
                <a:effectLst/>
                <a:latin typeface="Söhne"/>
              </a:rPr>
              <a:t> : Affiche la configuration réseau du système.</a:t>
            </a:r>
          </a:p>
          <a:p>
            <a:pPr algn="l">
              <a:buFont typeface="Arial" panose="020B0604020202020204" pitchFamily="34" charset="0"/>
              <a:buChar char="•"/>
            </a:pPr>
            <a:r>
              <a:rPr lang="fr-FR" b="0" i="0" dirty="0">
                <a:solidFill>
                  <a:srgbClr val="ECECEC"/>
                </a:solidFill>
                <a:effectLst/>
                <a:latin typeface="Söhne"/>
              </a:rPr>
              <a:t>Quelques commandes supplémentaires spécifiques à Linux :</a:t>
            </a:r>
          </a:p>
          <a:p>
            <a:pPr marL="742950" lvl="1" indent="-285750" algn="l">
              <a:buFont typeface="Arial" panose="020B0604020202020204" pitchFamily="34" charset="0"/>
              <a:buChar char="•"/>
            </a:pPr>
            <a:r>
              <a:rPr lang="fr-FR" b="0" i="0" dirty="0" err="1">
                <a:solidFill>
                  <a:srgbClr val="ECECEC"/>
                </a:solidFill>
                <a:effectLst/>
                <a:latin typeface="Söhne"/>
              </a:rPr>
              <a:t>grep</a:t>
            </a:r>
            <a:r>
              <a:rPr lang="fr-FR" b="0" i="0" dirty="0">
                <a:solidFill>
                  <a:srgbClr val="ECECEC"/>
                </a:solidFill>
                <a:effectLst/>
                <a:latin typeface="Söhne"/>
              </a:rPr>
              <a:t> : Recherche des motifs dans les fichiers.</a:t>
            </a:r>
          </a:p>
          <a:p>
            <a:pPr marL="742950" lvl="1" indent="-285750" algn="l">
              <a:buFont typeface="Arial" panose="020B0604020202020204" pitchFamily="34" charset="0"/>
              <a:buChar char="•"/>
            </a:pPr>
            <a:r>
              <a:rPr lang="fr-FR" b="0" i="0" dirty="0">
                <a:solidFill>
                  <a:srgbClr val="ECECEC"/>
                </a:solidFill>
                <a:effectLst/>
                <a:latin typeface="Söhne"/>
              </a:rPr>
              <a:t>chmod : Modifie les permissions des fichiers et des répertoires.</a:t>
            </a:r>
          </a:p>
          <a:p>
            <a:pPr marL="742950" lvl="1" indent="-285750" algn="l">
              <a:buFont typeface="Arial" panose="020B0604020202020204" pitchFamily="34" charset="0"/>
              <a:buChar char="•"/>
            </a:pPr>
            <a:r>
              <a:rPr lang="fr-FR" b="0" i="0" dirty="0" err="1">
                <a:solidFill>
                  <a:srgbClr val="ECECEC"/>
                </a:solidFill>
                <a:effectLst/>
                <a:latin typeface="Söhne"/>
              </a:rPr>
              <a:t>sudo</a:t>
            </a:r>
            <a:r>
              <a:rPr lang="fr-FR" b="0" i="0" dirty="0">
                <a:solidFill>
                  <a:srgbClr val="ECECEC"/>
                </a:solidFill>
                <a:effectLst/>
                <a:latin typeface="Söhne"/>
              </a:rPr>
              <a:t> : Exécute une commande avec des privilèges d'administration.</a:t>
            </a:r>
          </a:p>
        </p:txBody>
      </p:sp>
    </p:spTree>
    <p:extLst>
      <p:ext uri="{BB962C8B-B14F-4D97-AF65-F5344CB8AC3E}">
        <p14:creationId xmlns:p14="http://schemas.microsoft.com/office/powerpoint/2010/main" val="2646103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L’importance des commandes linux</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928191"/>
            <a:ext cx="10923104" cy="3866322"/>
          </a:xfrm>
        </p:spPr>
        <p:txBody>
          <a:bodyPr>
            <a:normAutofit lnSpcReduction="10000"/>
          </a:bodyPr>
          <a:lstStyle/>
          <a:p>
            <a:pPr algn="l">
              <a:buFont typeface="Arial" panose="020B0604020202020204" pitchFamily="34" charset="0"/>
              <a:buChar char="•"/>
            </a:pPr>
            <a:r>
              <a:rPr lang="fr-FR" b="0" i="0" dirty="0">
                <a:solidFill>
                  <a:srgbClr val="ECECEC"/>
                </a:solidFill>
                <a:effectLst/>
                <a:latin typeface="Söhne"/>
              </a:rPr>
              <a:t>Dans le cloud :</a:t>
            </a:r>
          </a:p>
          <a:p>
            <a:pPr marL="742950" lvl="1" indent="-285750" algn="l">
              <a:buFont typeface="Arial" panose="020B0604020202020204" pitchFamily="34" charset="0"/>
              <a:buChar char="•"/>
            </a:pPr>
            <a:r>
              <a:rPr lang="fr-FR" b="0" i="0" dirty="0">
                <a:solidFill>
                  <a:srgbClr val="ECECEC"/>
                </a:solidFill>
                <a:effectLst/>
                <a:latin typeface="Söhne"/>
              </a:rPr>
              <a:t>La connaissance des commandes de base pour naviguer, gérer et automatiser les tâches est cruciale.</a:t>
            </a:r>
          </a:p>
          <a:p>
            <a:pPr algn="l">
              <a:buFont typeface="Arial" panose="020B0604020202020204" pitchFamily="34" charset="0"/>
              <a:buChar char="•"/>
            </a:pPr>
            <a:r>
              <a:rPr lang="fr-FR" b="0" i="0" dirty="0">
                <a:solidFill>
                  <a:srgbClr val="ECECEC"/>
                </a:solidFill>
                <a:effectLst/>
                <a:latin typeface="Söhne"/>
              </a:rPr>
              <a:t>Utilisation dans les environnements Cloud :</a:t>
            </a:r>
          </a:p>
          <a:p>
            <a:pPr marL="742950" lvl="1" indent="-285750" algn="l">
              <a:buFont typeface="Arial" panose="020B0604020202020204" pitchFamily="34" charset="0"/>
              <a:buChar char="•"/>
            </a:pPr>
            <a:r>
              <a:rPr lang="fr-FR" b="0" i="0" dirty="0">
                <a:solidFill>
                  <a:srgbClr val="ECECEC"/>
                </a:solidFill>
                <a:effectLst/>
                <a:latin typeface="Söhne"/>
              </a:rPr>
              <a:t>L'administration des instances virtuelles, le déploiement et la gestion des services Cloud peuvent souvent être effectués via des interfaces en ligne de commande.</a:t>
            </a:r>
          </a:p>
          <a:p>
            <a:pPr algn="l">
              <a:buFont typeface="Arial" panose="020B0604020202020204" pitchFamily="34" charset="0"/>
              <a:buChar char="•"/>
            </a:pPr>
            <a:r>
              <a:rPr lang="fr-FR" b="0" i="0" dirty="0">
                <a:solidFill>
                  <a:srgbClr val="ECECEC"/>
                </a:solidFill>
                <a:effectLst/>
                <a:latin typeface="Söhne"/>
              </a:rPr>
              <a:t>Exemples d'applications :</a:t>
            </a:r>
          </a:p>
          <a:p>
            <a:pPr marL="742950" lvl="1" indent="-285750" algn="l">
              <a:buFont typeface="Arial" panose="020B0604020202020204" pitchFamily="34" charset="0"/>
              <a:buChar char="•"/>
            </a:pPr>
            <a:r>
              <a:rPr lang="fr-FR" b="0" i="0" dirty="0">
                <a:solidFill>
                  <a:srgbClr val="ECECEC"/>
                </a:solidFill>
                <a:effectLst/>
                <a:latin typeface="Söhne"/>
              </a:rPr>
              <a:t>Automatisation des processus ETL (</a:t>
            </a:r>
            <a:r>
              <a:rPr lang="fr-FR" b="0" i="0" dirty="0" err="1">
                <a:solidFill>
                  <a:srgbClr val="ECECEC"/>
                </a:solidFill>
                <a:effectLst/>
                <a:latin typeface="Söhne"/>
              </a:rPr>
              <a:t>Extract</a:t>
            </a:r>
            <a:r>
              <a:rPr lang="fr-FR" b="0" i="0" dirty="0">
                <a:solidFill>
                  <a:srgbClr val="ECECEC"/>
                </a:solidFill>
                <a:effectLst/>
                <a:latin typeface="Söhne"/>
              </a:rPr>
              <a:t>, </a:t>
            </a:r>
            <a:r>
              <a:rPr lang="fr-FR" b="0" i="0" dirty="0" err="1">
                <a:solidFill>
                  <a:srgbClr val="ECECEC"/>
                </a:solidFill>
                <a:effectLst/>
                <a:latin typeface="Söhne"/>
              </a:rPr>
              <a:t>Transform</a:t>
            </a:r>
            <a:r>
              <a:rPr lang="fr-FR" b="0" i="0" dirty="0">
                <a:solidFill>
                  <a:srgbClr val="ECECEC"/>
                </a:solidFill>
                <a:effectLst/>
                <a:latin typeface="Söhne"/>
              </a:rPr>
              <a:t>, </a:t>
            </a:r>
            <a:r>
              <a:rPr lang="fr-FR" b="0" i="0" dirty="0" err="1">
                <a:solidFill>
                  <a:srgbClr val="ECECEC"/>
                </a:solidFill>
                <a:effectLst/>
                <a:latin typeface="Söhne"/>
              </a:rPr>
              <a:t>Load</a:t>
            </a:r>
            <a:r>
              <a:rPr lang="fr-FR" b="0" i="0" dirty="0">
                <a:solidFill>
                  <a:srgbClr val="ECECEC"/>
                </a:solidFill>
                <a:effectLst/>
                <a:latin typeface="Söhne"/>
              </a:rPr>
              <a:t>), gestion des configurations, surveillance des ressources, etc.</a:t>
            </a:r>
          </a:p>
          <a:p>
            <a:pPr algn="l">
              <a:buFont typeface="Arial" panose="020B0604020202020204" pitchFamily="34" charset="0"/>
              <a:buChar char="•"/>
            </a:pPr>
            <a:r>
              <a:rPr lang="fr-FR" b="0" i="0" dirty="0">
                <a:solidFill>
                  <a:srgbClr val="ECECEC"/>
                </a:solidFill>
                <a:effectLst/>
                <a:latin typeface="Söhne"/>
              </a:rPr>
              <a:t>Apprentissage continu :</a:t>
            </a:r>
          </a:p>
          <a:p>
            <a:pPr marL="742950" lvl="1" indent="-285750" algn="l">
              <a:buFont typeface="Arial" panose="020B0604020202020204" pitchFamily="34" charset="0"/>
              <a:buChar char="•"/>
            </a:pPr>
            <a:r>
              <a:rPr lang="fr-FR" b="0" i="0" dirty="0">
                <a:solidFill>
                  <a:srgbClr val="ECECEC"/>
                </a:solidFill>
                <a:effectLst/>
                <a:latin typeface="Söhne"/>
              </a:rPr>
              <a:t>Il est recommandé d'investir du temps dans l'apprentissage et la pratique des commandes pour gagner en efficacité et en compétences dans le cloud.</a:t>
            </a:r>
          </a:p>
        </p:txBody>
      </p:sp>
    </p:spTree>
    <p:extLst>
      <p:ext uri="{BB962C8B-B14F-4D97-AF65-F5344CB8AC3E}">
        <p14:creationId xmlns:p14="http://schemas.microsoft.com/office/powerpoint/2010/main" val="425774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DÉPLOIEMENT des applications</a:t>
            </a:r>
          </a:p>
        </p:txBody>
      </p:sp>
    </p:spTree>
    <p:extLst>
      <p:ext uri="{BB962C8B-B14F-4D97-AF65-F5344CB8AC3E}">
        <p14:creationId xmlns:p14="http://schemas.microsoft.com/office/powerpoint/2010/main" val="246191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INTRODUCTION</a:t>
            </a:r>
          </a:p>
        </p:txBody>
      </p:sp>
    </p:spTree>
    <p:extLst>
      <p:ext uri="{BB962C8B-B14F-4D97-AF65-F5344CB8AC3E}">
        <p14:creationId xmlns:p14="http://schemas.microsoft.com/office/powerpoint/2010/main" val="3305849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r>
              <a:rPr lang="fr-FR" b="0" i="0" dirty="0">
                <a:solidFill>
                  <a:srgbClr val="ECECEC"/>
                </a:solidFill>
                <a:effectLst/>
                <a:latin typeface="Söhne"/>
              </a:rPr>
              <a:t>L'évolution des technologies et des pratiques a considérablement influencé la manière dont les applications, y compris les sites internet, sont déployées et gérées.</a:t>
            </a:r>
          </a:p>
          <a:p>
            <a:pPr algn="l">
              <a:buFont typeface="Arial" panose="020B0604020202020204" pitchFamily="34" charset="0"/>
              <a:buChar char="•"/>
            </a:pPr>
            <a:r>
              <a:rPr lang="fr-FR" b="0" i="0" dirty="0">
                <a:solidFill>
                  <a:srgbClr val="ECECEC"/>
                </a:solidFill>
                <a:effectLst/>
                <a:latin typeface="Söhne"/>
              </a:rPr>
              <a:t>Déploiement traditionnel :</a:t>
            </a:r>
          </a:p>
          <a:p>
            <a:pPr lvl="1"/>
            <a:r>
              <a:rPr lang="fr-FR" b="0" i="0" dirty="0">
                <a:solidFill>
                  <a:srgbClr val="ECECEC"/>
                </a:solidFill>
                <a:effectLst/>
                <a:latin typeface="Söhne"/>
              </a:rPr>
              <a:t>À l'ère pré-cloud, le déploiement d'un site internet impliquait souvent la gestion d'un serveur physique ou d'un serveur dédié dans un centre de données.</a:t>
            </a:r>
          </a:p>
          <a:p>
            <a:pPr lvl="1"/>
            <a:r>
              <a:rPr lang="fr-FR" b="0" i="0" dirty="0">
                <a:solidFill>
                  <a:srgbClr val="ECECEC"/>
                </a:solidFill>
                <a:effectLst/>
                <a:latin typeface="Söhne"/>
              </a:rPr>
              <a:t>Processus manuel et complexe : Configuration matérielle, installation de logiciels, gestion des mises à jour et des correctifs, etc.</a:t>
            </a:r>
          </a:p>
          <a:p>
            <a:pPr lvl="1"/>
            <a:r>
              <a:rPr lang="fr-FR" b="0" i="0" dirty="0">
                <a:solidFill>
                  <a:srgbClr val="ECECEC"/>
                </a:solidFill>
                <a:effectLst/>
                <a:latin typeface="Söhne"/>
              </a:rPr>
              <a:t>Limitations en termes de scalabilité et de flexibilité : Les ressources étaient souvent sous-utilisées et l'ajustement des capacités était difficile.</a:t>
            </a:r>
          </a:p>
          <a:p>
            <a:endParaRPr lang="fr-FR" dirty="0"/>
          </a:p>
        </p:txBody>
      </p:sp>
    </p:spTree>
    <p:extLst>
      <p:ext uri="{BB962C8B-B14F-4D97-AF65-F5344CB8AC3E}">
        <p14:creationId xmlns:p14="http://schemas.microsoft.com/office/powerpoint/2010/main" val="1521743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L'avènement de la virtualisation et du Cloud </a:t>
            </a:r>
            <a:r>
              <a:rPr lang="fr-FR" b="0" i="0" dirty="0" err="1">
                <a:solidFill>
                  <a:srgbClr val="ECECEC"/>
                </a:solidFill>
                <a:effectLst/>
                <a:latin typeface="Söhne"/>
              </a:rPr>
              <a:t>Computing</a:t>
            </a:r>
            <a:r>
              <a:rPr lang="fr-FR" b="0" i="0" dirty="0">
                <a:solidFill>
                  <a:srgbClr val="ECECEC"/>
                </a:solidFill>
                <a:effectLst/>
                <a:latin typeface="Söhne"/>
              </a:rPr>
              <a:t> :</a:t>
            </a:r>
          </a:p>
          <a:p>
            <a:pPr lvl="1"/>
            <a:r>
              <a:rPr lang="fr-FR" b="0" i="0" dirty="0">
                <a:solidFill>
                  <a:srgbClr val="ECECEC"/>
                </a:solidFill>
                <a:effectLst/>
                <a:latin typeface="Söhne"/>
              </a:rPr>
              <a:t>La virtualisation a permis de créer des machines virtuelles (</a:t>
            </a:r>
            <a:r>
              <a:rPr lang="fr-FR" b="0" i="0" dirty="0" err="1">
                <a:solidFill>
                  <a:srgbClr val="ECECEC"/>
                </a:solidFill>
                <a:effectLst/>
                <a:latin typeface="Söhne"/>
              </a:rPr>
              <a:t>VMs</a:t>
            </a:r>
            <a:r>
              <a:rPr lang="fr-FR" b="0" i="0" dirty="0">
                <a:solidFill>
                  <a:srgbClr val="ECECEC"/>
                </a:solidFill>
                <a:effectLst/>
                <a:latin typeface="Söhne"/>
              </a:rPr>
              <a:t>), offrant une meilleure utilisation des ressources matérielles.</a:t>
            </a:r>
          </a:p>
          <a:p>
            <a:pPr lvl="1"/>
            <a:r>
              <a:rPr lang="fr-FR" b="0" i="0" dirty="0">
                <a:solidFill>
                  <a:srgbClr val="ECECEC"/>
                </a:solidFill>
                <a:effectLst/>
                <a:latin typeface="Söhne"/>
              </a:rPr>
              <a:t>Le Cloud </a:t>
            </a:r>
            <a:r>
              <a:rPr lang="fr-FR" b="0" i="0" dirty="0" err="1">
                <a:solidFill>
                  <a:srgbClr val="ECECEC"/>
                </a:solidFill>
                <a:effectLst/>
                <a:latin typeface="Söhne"/>
              </a:rPr>
              <a:t>Computing</a:t>
            </a:r>
            <a:r>
              <a:rPr lang="fr-FR" b="0" i="0" dirty="0">
                <a:solidFill>
                  <a:srgbClr val="ECECEC"/>
                </a:solidFill>
                <a:effectLst/>
                <a:latin typeface="Söhne"/>
              </a:rPr>
              <a:t> a introduit des services d'infrastructure, de plateforme et de logiciels en tant que service (IaaS, PaaS, SaaS), offrant une scalabilité et une agilité accrues.</a:t>
            </a:r>
          </a:p>
          <a:p>
            <a:pPr lvl="1"/>
            <a:r>
              <a:rPr lang="fr-FR" b="0" i="0" dirty="0">
                <a:solidFill>
                  <a:srgbClr val="ECECEC"/>
                </a:solidFill>
                <a:effectLst/>
                <a:latin typeface="Söhne"/>
              </a:rPr>
              <a:t>Déploiement sur des serveurs virtuels ou sur des services de Cloud permettant une gestion simplifiée, une scalabilité à la demande et une réduction des coûts.</a:t>
            </a:r>
          </a:p>
          <a:p>
            <a:endParaRPr lang="fr-FR" dirty="0"/>
          </a:p>
        </p:txBody>
      </p:sp>
    </p:spTree>
    <p:extLst>
      <p:ext uri="{BB962C8B-B14F-4D97-AF65-F5344CB8AC3E}">
        <p14:creationId xmlns:p14="http://schemas.microsoft.com/office/powerpoint/2010/main" val="2430261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L'ère de la conteneurisation et de l'orchestration :</a:t>
            </a:r>
          </a:p>
          <a:p>
            <a:pPr lvl="1"/>
            <a:r>
              <a:rPr lang="fr-FR" b="0" i="0" dirty="0">
                <a:solidFill>
                  <a:srgbClr val="ECECEC"/>
                </a:solidFill>
                <a:effectLst/>
                <a:latin typeface="Söhne"/>
              </a:rPr>
              <a:t>La conteneurisation avec des outils comme Docker a introduit des environnements légers et portables pour l'exécution d'applications.</a:t>
            </a:r>
          </a:p>
          <a:p>
            <a:pPr lvl="1"/>
            <a:r>
              <a:rPr lang="fr-FR" b="0" i="0" dirty="0" err="1">
                <a:solidFill>
                  <a:srgbClr val="ECECEC"/>
                </a:solidFill>
                <a:effectLst/>
                <a:latin typeface="Söhne"/>
              </a:rPr>
              <a:t>Kubernetes</a:t>
            </a:r>
            <a:r>
              <a:rPr lang="fr-FR" b="0" i="0" dirty="0">
                <a:solidFill>
                  <a:srgbClr val="ECECEC"/>
                </a:solidFill>
                <a:effectLst/>
                <a:latin typeface="Söhne"/>
              </a:rPr>
              <a:t> est devenu le leader de facto dans l'orchestration de conteneurs, permettant le déploiement, la mise à l'échelle et la gestion automatisés des applications conteneurisées.</a:t>
            </a:r>
          </a:p>
          <a:p>
            <a:pPr lvl="1"/>
            <a:r>
              <a:rPr lang="fr-FR" b="0" i="0" dirty="0">
                <a:solidFill>
                  <a:srgbClr val="ECECEC"/>
                </a:solidFill>
                <a:effectLst/>
                <a:latin typeface="Söhne"/>
              </a:rPr>
              <a:t>Simplification du déploiement, réduction des dépendances et des conflits, et accélération des cycles de développement grâce à l'automatisation.</a:t>
            </a:r>
          </a:p>
        </p:txBody>
      </p:sp>
    </p:spTree>
    <p:extLst>
      <p:ext uri="{BB962C8B-B14F-4D97-AF65-F5344CB8AC3E}">
        <p14:creationId xmlns:p14="http://schemas.microsoft.com/office/powerpoint/2010/main" val="97439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L'avènement du </a:t>
            </a:r>
            <a:r>
              <a:rPr lang="fr-FR" b="0" i="0" dirty="0" err="1">
                <a:solidFill>
                  <a:srgbClr val="ECECEC"/>
                </a:solidFill>
                <a:effectLst/>
                <a:latin typeface="Söhne"/>
              </a:rPr>
              <a:t>Serverless</a:t>
            </a:r>
            <a:r>
              <a:rPr lang="fr-FR" b="0" i="0" dirty="0">
                <a:solidFill>
                  <a:srgbClr val="ECECEC"/>
                </a:solidFill>
                <a:effectLst/>
                <a:latin typeface="Söhne"/>
              </a:rPr>
              <a:t> </a:t>
            </a:r>
            <a:r>
              <a:rPr lang="fr-FR" b="0" i="0" dirty="0" err="1">
                <a:solidFill>
                  <a:srgbClr val="ECECEC"/>
                </a:solidFill>
                <a:effectLst/>
                <a:latin typeface="Söhne"/>
              </a:rPr>
              <a:t>Computing</a:t>
            </a:r>
            <a:r>
              <a:rPr lang="fr-FR" b="0" i="0" dirty="0">
                <a:solidFill>
                  <a:srgbClr val="ECECEC"/>
                </a:solidFill>
                <a:effectLst/>
                <a:latin typeface="Söhne"/>
              </a:rPr>
              <a:t> :</a:t>
            </a:r>
          </a:p>
          <a:p>
            <a:pPr lvl="1"/>
            <a:r>
              <a:rPr lang="fr-FR" b="0" i="0" dirty="0">
                <a:solidFill>
                  <a:srgbClr val="ECECEC"/>
                </a:solidFill>
                <a:effectLst/>
                <a:latin typeface="Söhne"/>
              </a:rPr>
              <a:t>Le </a:t>
            </a:r>
            <a:r>
              <a:rPr lang="fr-FR" b="0" i="0" dirty="0" err="1">
                <a:solidFill>
                  <a:srgbClr val="ECECEC"/>
                </a:solidFill>
                <a:effectLst/>
                <a:latin typeface="Söhne"/>
              </a:rPr>
              <a:t>Serverless</a:t>
            </a:r>
            <a:r>
              <a:rPr lang="fr-FR" b="0" i="0" dirty="0">
                <a:solidFill>
                  <a:srgbClr val="ECECEC"/>
                </a:solidFill>
                <a:effectLst/>
                <a:latin typeface="Söhne"/>
              </a:rPr>
              <a:t> </a:t>
            </a:r>
            <a:r>
              <a:rPr lang="fr-FR" b="0" i="0" dirty="0" err="1">
                <a:solidFill>
                  <a:srgbClr val="ECECEC"/>
                </a:solidFill>
                <a:effectLst/>
                <a:latin typeface="Söhne"/>
              </a:rPr>
              <a:t>Computing</a:t>
            </a:r>
            <a:r>
              <a:rPr lang="fr-FR" b="0" i="0" dirty="0">
                <a:solidFill>
                  <a:srgbClr val="ECECEC"/>
                </a:solidFill>
                <a:effectLst/>
                <a:latin typeface="Söhne"/>
              </a:rPr>
              <a:t>, également appelé </a:t>
            </a:r>
            <a:r>
              <a:rPr lang="fr-FR" b="0" i="0" dirty="0" err="1">
                <a:solidFill>
                  <a:srgbClr val="ECECEC"/>
                </a:solidFill>
                <a:effectLst/>
                <a:latin typeface="Söhne"/>
              </a:rPr>
              <a:t>Functions</a:t>
            </a:r>
            <a:r>
              <a:rPr lang="fr-FR" b="0" i="0" dirty="0">
                <a:solidFill>
                  <a:srgbClr val="ECECEC"/>
                </a:solidFill>
                <a:effectLst/>
                <a:latin typeface="Söhne"/>
              </a:rPr>
              <a:t>-as-a-Service (FaaS), permet d'exécuter du code sans avoir à gérer l'infrastructure sous-jacente.</a:t>
            </a:r>
          </a:p>
          <a:p>
            <a:pPr lvl="1"/>
            <a:r>
              <a:rPr lang="fr-FR" b="0" i="0" dirty="0">
                <a:solidFill>
                  <a:srgbClr val="ECECEC"/>
                </a:solidFill>
                <a:effectLst/>
                <a:latin typeface="Söhne"/>
              </a:rPr>
              <a:t>Les fournisseurs Cloud proposent des plateformes de </a:t>
            </a:r>
            <a:r>
              <a:rPr lang="fr-FR" b="0" i="0" dirty="0" err="1">
                <a:solidFill>
                  <a:srgbClr val="ECECEC"/>
                </a:solidFill>
                <a:effectLst/>
                <a:latin typeface="Söhne"/>
              </a:rPr>
              <a:t>Serverless</a:t>
            </a:r>
            <a:r>
              <a:rPr lang="fr-FR" b="0" i="0" dirty="0">
                <a:solidFill>
                  <a:srgbClr val="ECECEC"/>
                </a:solidFill>
                <a:effectLst/>
                <a:latin typeface="Söhne"/>
              </a:rPr>
              <a:t> telles que AWS Lambda, Google Cloud </a:t>
            </a:r>
            <a:r>
              <a:rPr lang="fr-FR" b="0" i="0" dirty="0" err="1">
                <a:solidFill>
                  <a:srgbClr val="ECECEC"/>
                </a:solidFill>
                <a:effectLst/>
                <a:latin typeface="Söhne"/>
              </a:rPr>
              <a:t>Functions</a:t>
            </a:r>
            <a:r>
              <a:rPr lang="fr-FR" b="0" i="0" dirty="0">
                <a:solidFill>
                  <a:srgbClr val="ECECEC"/>
                </a:solidFill>
                <a:effectLst/>
                <a:latin typeface="Söhne"/>
              </a:rPr>
              <a:t> et Azure </a:t>
            </a:r>
            <a:r>
              <a:rPr lang="fr-FR" b="0" i="0" dirty="0" err="1">
                <a:solidFill>
                  <a:srgbClr val="ECECEC"/>
                </a:solidFill>
                <a:effectLst/>
                <a:latin typeface="Söhne"/>
              </a:rPr>
              <a:t>Functions</a:t>
            </a:r>
            <a:r>
              <a:rPr lang="fr-FR" b="0" i="0" dirty="0">
                <a:solidFill>
                  <a:srgbClr val="ECECEC"/>
                </a:solidFill>
                <a:effectLst/>
                <a:latin typeface="Söhne"/>
              </a:rPr>
              <a:t>.</a:t>
            </a:r>
          </a:p>
          <a:p>
            <a:pPr lvl="1"/>
            <a:r>
              <a:rPr lang="fr-FR" b="0" i="0" dirty="0">
                <a:solidFill>
                  <a:srgbClr val="ECECEC"/>
                </a:solidFill>
                <a:effectLst/>
                <a:latin typeface="Söhne"/>
              </a:rPr>
              <a:t>Déploiement rapide, évolutivité automatique, facturation à l'utilisation, idéal pour les charges de travail à la demande et les applications basées sur les événements.</a:t>
            </a:r>
          </a:p>
          <a:p>
            <a:pPr lvl="1"/>
            <a:r>
              <a:rPr lang="fr-FR" dirty="0">
                <a:solidFill>
                  <a:srgbClr val="ECECEC"/>
                </a:solidFill>
                <a:latin typeface="Söhne"/>
              </a:rPr>
              <a:t>Concrètement c’est une fonction Python ou JS par exemple qui permet d’appliquer un traitement à quelque chose. Ce traitement est déclenché par un trigger (un évènement : dépôt d’un fichier, appel API etc.)</a:t>
            </a:r>
            <a:endParaRPr lang="fr-FR" b="0" i="0" dirty="0">
              <a:solidFill>
                <a:srgbClr val="ECECEC"/>
              </a:solidFill>
              <a:effectLst/>
              <a:latin typeface="Söhne"/>
            </a:endParaRPr>
          </a:p>
        </p:txBody>
      </p:sp>
    </p:spTree>
    <p:extLst>
      <p:ext uri="{BB962C8B-B14F-4D97-AF65-F5344CB8AC3E}">
        <p14:creationId xmlns:p14="http://schemas.microsoft.com/office/powerpoint/2010/main" val="197372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Conclusion :</a:t>
            </a:r>
          </a:p>
          <a:p>
            <a:pPr lvl="1"/>
            <a:r>
              <a:rPr lang="fr-FR" b="0" i="0" dirty="0">
                <a:solidFill>
                  <a:srgbClr val="ECECEC"/>
                </a:solidFill>
                <a:effectLst/>
                <a:latin typeface="Söhne"/>
              </a:rPr>
              <a:t>L'évolution du déploiement des applications, des méthodes traditionnelles aux technologies modernes de Cloud </a:t>
            </a:r>
            <a:r>
              <a:rPr lang="fr-FR" b="0" i="0" dirty="0" err="1">
                <a:solidFill>
                  <a:srgbClr val="ECECEC"/>
                </a:solidFill>
                <a:effectLst/>
                <a:latin typeface="Söhne"/>
              </a:rPr>
              <a:t>Computing</a:t>
            </a:r>
            <a:r>
              <a:rPr lang="fr-FR" b="0" i="0" dirty="0">
                <a:solidFill>
                  <a:srgbClr val="ECECEC"/>
                </a:solidFill>
                <a:effectLst/>
                <a:latin typeface="Söhne"/>
              </a:rPr>
              <a:t> et de </a:t>
            </a:r>
            <a:r>
              <a:rPr lang="fr-FR" b="0" i="0" dirty="0" err="1">
                <a:solidFill>
                  <a:srgbClr val="ECECEC"/>
                </a:solidFill>
                <a:effectLst/>
                <a:latin typeface="Söhne"/>
              </a:rPr>
              <a:t>Serverless</a:t>
            </a:r>
            <a:r>
              <a:rPr lang="fr-FR" b="0" i="0" dirty="0">
                <a:solidFill>
                  <a:srgbClr val="ECECEC"/>
                </a:solidFill>
                <a:effectLst/>
                <a:latin typeface="Söhne"/>
              </a:rPr>
              <a:t>, a considérablement transformé la manière dont les applications sont conçues, déployées et gérées.</a:t>
            </a:r>
          </a:p>
          <a:p>
            <a:pPr lvl="1"/>
            <a:r>
              <a:rPr lang="fr-FR" b="0" i="0" dirty="0">
                <a:solidFill>
                  <a:srgbClr val="ECECEC"/>
                </a:solidFill>
                <a:effectLst/>
                <a:latin typeface="Söhne"/>
              </a:rPr>
              <a:t>Les entreprises ont désormais accès à des outils et des plateformes sophistiqués pour répondre aux besoins de leurs applications, en assurant une scalabilité, une agilité et une efficacité opérationnelle maximales.</a:t>
            </a:r>
          </a:p>
        </p:txBody>
      </p:sp>
    </p:spTree>
    <p:extLst>
      <p:ext uri="{BB962C8B-B14F-4D97-AF65-F5344CB8AC3E}">
        <p14:creationId xmlns:p14="http://schemas.microsoft.com/office/powerpoint/2010/main" val="1194176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LA VIRTUALISATION</a:t>
            </a:r>
          </a:p>
        </p:txBody>
      </p:sp>
    </p:spTree>
    <p:extLst>
      <p:ext uri="{BB962C8B-B14F-4D97-AF65-F5344CB8AC3E}">
        <p14:creationId xmlns:p14="http://schemas.microsoft.com/office/powerpoint/2010/main" val="1652483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Introduction à la Virtualisation :</a:t>
            </a:r>
          </a:p>
          <a:p>
            <a:pPr marL="742950" lvl="1" indent="-285750" algn="l">
              <a:buFont typeface="Arial" panose="020B0604020202020204" pitchFamily="34" charset="0"/>
              <a:buChar char="•"/>
            </a:pPr>
            <a:r>
              <a:rPr lang="fr-FR" b="0" i="0" dirty="0">
                <a:solidFill>
                  <a:srgbClr val="ECECEC"/>
                </a:solidFill>
                <a:effectLst/>
                <a:latin typeface="Söhne"/>
              </a:rPr>
              <a:t>La virtualisation est une technologie qui permet de créer plusieurs environnements virtuels isolés sur un même matériel physique.</a:t>
            </a:r>
          </a:p>
          <a:p>
            <a:pPr algn="l">
              <a:buFont typeface="Arial" panose="020B0604020202020204" pitchFamily="34" charset="0"/>
              <a:buChar char="•"/>
            </a:pPr>
            <a:r>
              <a:rPr lang="fr-FR" b="0" i="0" dirty="0">
                <a:solidFill>
                  <a:srgbClr val="ECECEC"/>
                </a:solidFill>
                <a:effectLst/>
                <a:latin typeface="Söhne"/>
              </a:rPr>
              <a:t>Historique de la Virtualisation :</a:t>
            </a:r>
          </a:p>
          <a:p>
            <a:pPr marL="742950" lvl="1" indent="-285750" algn="l">
              <a:buFont typeface="Arial" panose="020B0604020202020204" pitchFamily="34" charset="0"/>
              <a:buChar char="•"/>
            </a:pPr>
            <a:r>
              <a:rPr lang="fr-FR" b="0" i="0" dirty="0">
                <a:solidFill>
                  <a:srgbClr val="ECECEC"/>
                </a:solidFill>
                <a:effectLst/>
                <a:latin typeface="Söhne"/>
              </a:rPr>
              <a:t>Développement initial dans les années 1960 avec les premiers systèmes de virtualisation pour les grands ordinateurs.</a:t>
            </a:r>
          </a:p>
          <a:p>
            <a:pPr marL="742950" lvl="1" indent="-285750" algn="l">
              <a:buFont typeface="Arial" panose="020B0604020202020204" pitchFamily="34" charset="0"/>
              <a:buChar char="•"/>
            </a:pPr>
            <a:r>
              <a:rPr lang="fr-FR" b="0" i="0" dirty="0">
                <a:solidFill>
                  <a:srgbClr val="ECECEC"/>
                </a:solidFill>
                <a:effectLst/>
                <a:latin typeface="Söhne"/>
              </a:rPr>
              <a:t>Adoption croissante dans les années 2000 avec la popularisation des technologies de virtualisation x86.</a:t>
            </a:r>
          </a:p>
          <a:p>
            <a:pPr marL="742950" lvl="1" indent="-285750" algn="l">
              <a:buFont typeface="Arial" panose="020B0604020202020204" pitchFamily="34" charset="0"/>
              <a:buChar char="•"/>
            </a:pPr>
            <a:r>
              <a:rPr lang="fr-FR" b="0" i="0" dirty="0">
                <a:solidFill>
                  <a:srgbClr val="ECECEC"/>
                </a:solidFill>
                <a:effectLst/>
                <a:latin typeface="Söhne"/>
              </a:rPr>
              <a:t>Évolution vers la virtualisation de conteneurs dans les années 2010 avec l'émergence de Docker et </a:t>
            </a:r>
            <a:r>
              <a:rPr lang="fr-FR" b="0" i="0" dirty="0" err="1">
                <a:solidFill>
                  <a:srgbClr val="ECECEC"/>
                </a:solidFill>
                <a:effectLst/>
                <a:latin typeface="Söhne"/>
              </a:rPr>
              <a:t>Kubernetes</a:t>
            </a:r>
            <a:r>
              <a:rPr lang="fr-FR" b="0" i="0" dirty="0">
                <a:solidFill>
                  <a:srgbClr val="ECECEC"/>
                </a:solidFill>
                <a:effectLst/>
                <a:latin typeface="Söhne"/>
              </a:rPr>
              <a:t>.</a:t>
            </a:r>
          </a:p>
        </p:txBody>
      </p:sp>
    </p:spTree>
    <p:extLst>
      <p:ext uri="{BB962C8B-B14F-4D97-AF65-F5344CB8AC3E}">
        <p14:creationId xmlns:p14="http://schemas.microsoft.com/office/powerpoint/2010/main" val="1538216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machines virtuelles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Définition des Machines Virtuelles :</a:t>
            </a:r>
          </a:p>
          <a:p>
            <a:pPr marL="742950" lvl="1" indent="-285750" algn="l">
              <a:buFont typeface="Arial" panose="020B0604020202020204" pitchFamily="34" charset="0"/>
              <a:buChar char="•"/>
            </a:pPr>
            <a:r>
              <a:rPr lang="fr-FR" b="0" i="0" dirty="0">
                <a:solidFill>
                  <a:srgbClr val="ECECEC"/>
                </a:solidFill>
                <a:effectLst/>
                <a:latin typeface="Söhne"/>
              </a:rPr>
              <a:t>Les Machines Virtuelles sont des environnements informatiques virtuels qui fonctionnent comme des systèmes d'exploitation autonomes sur un seul matériel physique.</a:t>
            </a:r>
          </a:p>
          <a:p>
            <a:pPr algn="l">
              <a:buFont typeface="Arial" panose="020B0604020202020204" pitchFamily="34" charset="0"/>
              <a:buChar char="•"/>
            </a:pPr>
            <a:r>
              <a:rPr lang="fr-FR" b="0" i="0" dirty="0">
                <a:solidFill>
                  <a:srgbClr val="ECECEC"/>
                </a:solidFill>
                <a:effectLst/>
                <a:latin typeface="Söhne"/>
              </a:rPr>
              <a:t>Cas d'utilisation des Machines Virtuelles :</a:t>
            </a:r>
          </a:p>
          <a:p>
            <a:pPr marL="742950" lvl="1" indent="-285750" algn="l">
              <a:buFont typeface="Arial" panose="020B0604020202020204" pitchFamily="34" charset="0"/>
              <a:buChar char="•"/>
            </a:pPr>
            <a:r>
              <a:rPr lang="fr-FR" b="0" i="0" dirty="0">
                <a:solidFill>
                  <a:srgbClr val="ECECEC"/>
                </a:solidFill>
                <a:effectLst/>
                <a:latin typeface="Söhne"/>
              </a:rPr>
              <a:t>Isolation des applications : Chaque VM peut exécuter des applications et des services de manière isolée, garantissant la sécurité et la stabilité.</a:t>
            </a:r>
          </a:p>
          <a:p>
            <a:pPr marL="742950" lvl="1" indent="-285750" algn="l">
              <a:buFont typeface="Arial" panose="020B0604020202020204" pitchFamily="34" charset="0"/>
              <a:buChar char="•"/>
            </a:pPr>
            <a:r>
              <a:rPr lang="fr-FR" b="0" i="0" dirty="0">
                <a:solidFill>
                  <a:srgbClr val="ECECEC"/>
                </a:solidFill>
                <a:effectLst/>
                <a:latin typeface="Söhne"/>
              </a:rPr>
              <a:t>Développement et Test : Création d'environnements de développement et de test indépendants pour les applications.</a:t>
            </a:r>
          </a:p>
          <a:p>
            <a:pPr marL="742950" lvl="1" indent="-285750" algn="l">
              <a:buFont typeface="Arial" panose="020B0604020202020204" pitchFamily="34" charset="0"/>
              <a:buChar char="•"/>
            </a:pPr>
            <a:r>
              <a:rPr lang="fr-FR" b="0" i="0" dirty="0">
                <a:solidFill>
                  <a:srgbClr val="ECECEC"/>
                </a:solidFill>
                <a:effectLst/>
                <a:latin typeface="Söhne"/>
              </a:rPr>
              <a:t>Consolidation des serveurs : Exécution de plusieurs charges de travail sur un seul serveur physique pour une utilisation efficace des ressources.</a:t>
            </a:r>
          </a:p>
        </p:txBody>
      </p:sp>
    </p:spTree>
    <p:extLst>
      <p:ext uri="{BB962C8B-B14F-4D97-AF65-F5344CB8AC3E}">
        <p14:creationId xmlns:p14="http://schemas.microsoft.com/office/powerpoint/2010/main" val="3051088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machines virtuelles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Hyperviseur (ou Virtual Machine Monitor) :</a:t>
            </a:r>
          </a:p>
          <a:p>
            <a:pPr marL="742950" lvl="1" indent="-285750" algn="l">
              <a:buFont typeface="Arial" panose="020B0604020202020204" pitchFamily="34" charset="0"/>
              <a:buChar char="•"/>
            </a:pPr>
            <a:r>
              <a:rPr lang="fr-FR" b="0" i="0" dirty="0">
                <a:solidFill>
                  <a:srgbClr val="ECECEC"/>
                </a:solidFill>
                <a:effectLst/>
                <a:latin typeface="Söhne"/>
              </a:rPr>
              <a:t>Logiciel responsable de la gestion des </a:t>
            </a:r>
            <a:r>
              <a:rPr lang="fr-FR" b="0" i="0" dirty="0" err="1">
                <a:solidFill>
                  <a:srgbClr val="ECECEC"/>
                </a:solidFill>
                <a:effectLst/>
                <a:latin typeface="Söhne"/>
              </a:rPr>
              <a:t>VMs</a:t>
            </a:r>
            <a:r>
              <a:rPr lang="fr-FR" b="0" i="0" dirty="0">
                <a:solidFill>
                  <a:srgbClr val="ECECEC"/>
                </a:solidFill>
                <a:effectLst/>
                <a:latin typeface="Söhne"/>
              </a:rPr>
              <a:t> et de l'allocation des ressources physiques.</a:t>
            </a:r>
          </a:p>
          <a:p>
            <a:pPr algn="l">
              <a:buFont typeface="Arial" panose="020B0604020202020204" pitchFamily="34" charset="0"/>
              <a:buChar char="•"/>
            </a:pPr>
            <a:r>
              <a:rPr lang="fr-FR" b="0" i="0" dirty="0">
                <a:solidFill>
                  <a:srgbClr val="ECECEC"/>
                </a:solidFill>
                <a:effectLst/>
                <a:latin typeface="Söhne"/>
              </a:rPr>
              <a:t>Machines Virtuelles :</a:t>
            </a:r>
          </a:p>
          <a:p>
            <a:pPr marL="742950" lvl="1" indent="-285750" algn="l">
              <a:buFont typeface="Arial" panose="020B0604020202020204" pitchFamily="34" charset="0"/>
              <a:buChar char="•"/>
            </a:pPr>
            <a:r>
              <a:rPr lang="fr-FR" b="0" i="0" dirty="0">
                <a:solidFill>
                  <a:srgbClr val="ECECEC"/>
                </a:solidFill>
                <a:effectLst/>
                <a:latin typeface="Söhne"/>
              </a:rPr>
              <a:t>Chaque VM contient un système d'exploitation complet, y compris le noyau, les pilotes et les applications.</a:t>
            </a:r>
          </a:p>
          <a:p>
            <a:pPr marL="742950" lvl="1" indent="-285750" algn="l">
              <a:buFont typeface="Arial" panose="020B0604020202020204" pitchFamily="34" charset="0"/>
              <a:buChar char="•"/>
            </a:pPr>
            <a:r>
              <a:rPr lang="fr-FR" b="0" i="0" dirty="0">
                <a:solidFill>
                  <a:srgbClr val="ECECEC"/>
                </a:solidFill>
                <a:effectLst/>
                <a:latin typeface="Söhne"/>
              </a:rPr>
              <a:t>L'hyperviseur gère les ressources physiques et permet à plusieurs </a:t>
            </a:r>
            <a:r>
              <a:rPr lang="fr-FR" b="0" i="0" dirty="0" err="1">
                <a:solidFill>
                  <a:srgbClr val="ECECEC"/>
                </a:solidFill>
                <a:effectLst/>
                <a:latin typeface="Söhne"/>
              </a:rPr>
              <a:t>VMs</a:t>
            </a:r>
            <a:r>
              <a:rPr lang="fr-FR" b="0" i="0" dirty="0">
                <a:solidFill>
                  <a:srgbClr val="ECECEC"/>
                </a:solidFill>
                <a:effectLst/>
                <a:latin typeface="Söhne"/>
              </a:rPr>
              <a:t> de fonctionner sur un seul serveur physique.</a:t>
            </a:r>
          </a:p>
        </p:txBody>
      </p:sp>
    </p:spTree>
    <p:extLst>
      <p:ext uri="{BB962C8B-B14F-4D97-AF65-F5344CB8AC3E}">
        <p14:creationId xmlns:p14="http://schemas.microsoft.com/office/powerpoint/2010/main" val="2505791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a:t>
            </a:r>
            <a:r>
              <a:rPr lang="fr-FR" sz="3200" dirty="0" err="1"/>
              <a:t>Conteneures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Définition des Containers Docker :</a:t>
            </a:r>
          </a:p>
          <a:p>
            <a:pPr marL="742950" lvl="1" indent="-285750" algn="l">
              <a:buFont typeface="Arial" panose="020B0604020202020204" pitchFamily="34" charset="0"/>
              <a:buChar char="•"/>
            </a:pPr>
            <a:r>
              <a:rPr lang="fr-FR" b="0" i="0" dirty="0">
                <a:solidFill>
                  <a:srgbClr val="ECECEC"/>
                </a:solidFill>
                <a:effectLst/>
                <a:latin typeface="Söhne"/>
              </a:rPr>
              <a:t>Les containers Docker sont des instances légères et portables d'applications logicielles, regroupant tout ce dont elles ont besoin pour s'exécuter, y compris le code, les bibliothèques et les dépendances.</a:t>
            </a:r>
          </a:p>
          <a:p>
            <a:pPr algn="l">
              <a:buFont typeface="Arial" panose="020B0604020202020204" pitchFamily="34" charset="0"/>
              <a:buChar char="•"/>
            </a:pPr>
            <a:r>
              <a:rPr lang="fr-FR" b="0" i="0" dirty="0">
                <a:solidFill>
                  <a:srgbClr val="ECECEC"/>
                </a:solidFill>
                <a:effectLst/>
                <a:latin typeface="Söhne"/>
              </a:rPr>
              <a:t>Cas d'utilisation des Containers Docker :</a:t>
            </a:r>
          </a:p>
          <a:p>
            <a:pPr marL="742950" lvl="1" indent="-285750" algn="l">
              <a:buFont typeface="Arial" panose="020B0604020202020204" pitchFamily="34" charset="0"/>
              <a:buChar char="•"/>
            </a:pPr>
            <a:r>
              <a:rPr lang="fr-FR" b="0" i="0" dirty="0">
                <a:solidFill>
                  <a:srgbClr val="ECECEC"/>
                </a:solidFill>
                <a:effectLst/>
                <a:latin typeface="Söhne"/>
              </a:rPr>
              <a:t>Déploiement d'applications : Les containers Docker facilitent le déploiement d'applications dans n'importe quel environnement, qu'il s'agisse d'un serveur local, d'un Cloud public ou d'un Cloud hybride.</a:t>
            </a:r>
          </a:p>
          <a:p>
            <a:pPr marL="742950" lvl="1" indent="-285750" algn="l">
              <a:buFont typeface="Arial" panose="020B0604020202020204" pitchFamily="34" charset="0"/>
              <a:buChar char="•"/>
            </a:pPr>
            <a:r>
              <a:rPr lang="fr-FR" b="0" i="0" dirty="0">
                <a:solidFill>
                  <a:srgbClr val="ECECEC"/>
                </a:solidFill>
                <a:effectLst/>
                <a:latin typeface="Söhne"/>
              </a:rPr>
              <a:t>Environnements de développement cohérents : Les containers garantissent que les environnements de développement sont cohérents entre les équipes, évitant ainsi les problèmes de compatibilité.</a:t>
            </a:r>
          </a:p>
          <a:p>
            <a:pPr marL="742950" lvl="1" indent="-285750" algn="l">
              <a:buFont typeface="Arial" panose="020B0604020202020204" pitchFamily="34" charset="0"/>
              <a:buChar char="•"/>
            </a:pPr>
            <a:r>
              <a:rPr lang="fr-FR" b="0" i="0" dirty="0" err="1">
                <a:solidFill>
                  <a:srgbClr val="ECECEC"/>
                </a:solidFill>
                <a:effectLst/>
                <a:latin typeface="Söhne"/>
              </a:rPr>
              <a:t>Microservices</a:t>
            </a:r>
            <a:r>
              <a:rPr lang="fr-FR" b="0" i="0" dirty="0">
                <a:solidFill>
                  <a:srgbClr val="ECECEC"/>
                </a:solidFill>
                <a:effectLst/>
                <a:latin typeface="Söhne"/>
              </a:rPr>
              <a:t> : Les containers sont souvent utilisés dans une architecture de </a:t>
            </a:r>
            <a:r>
              <a:rPr lang="fr-FR" b="0" i="0" dirty="0" err="1">
                <a:solidFill>
                  <a:srgbClr val="ECECEC"/>
                </a:solidFill>
                <a:effectLst/>
                <a:latin typeface="Söhne"/>
              </a:rPr>
              <a:t>microservices</a:t>
            </a:r>
            <a:r>
              <a:rPr lang="fr-FR" b="0" i="0" dirty="0">
                <a:solidFill>
                  <a:srgbClr val="ECECEC"/>
                </a:solidFill>
                <a:effectLst/>
                <a:latin typeface="Söhne"/>
              </a:rPr>
              <a:t> pour encapsuler chaque service de manière isolée et scalable.</a:t>
            </a:r>
          </a:p>
        </p:txBody>
      </p:sp>
    </p:spTree>
    <p:extLst>
      <p:ext uri="{BB962C8B-B14F-4D97-AF65-F5344CB8AC3E}">
        <p14:creationId xmlns:p14="http://schemas.microsoft.com/office/powerpoint/2010/main" val="408146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6" y="639315"/>
            <a:ext cx="8610600" cy="1293028"/>
          </a:xfrm>
        </p:spPr>
        <p:txBody>
          <a:bodyPr/>
          <a:lstStyle/>
          <a:p>
            <a:pPr algn="l"/>
            <a:r>
              <a:rPr lang="fr-FR" dirty="0"/>
              <a:t>INTRODUCTION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85800" y="1828801"/>
            <a:ext cx="10820400" cy="3677477"/>
          </a:xfrm>
        </p:spPr>
        <p:txBody>
          <a:bodyPr>
            <a:normAutofit/>
          </a:bodyPr>
          <a:lstStyle/>
          <a:p>
            <a:r>
              <a:rPr lang="fr-FR" dirty="0"/>
              <a:t>Tour de table : </a:t>
            </a:r>
          </a:p>
          <a:p>
            <a:pPr lvl="1"/>
            <a:r>
              <a:rPr lang="fr-FR" dirty="0"/>
              <a:t>Nom, prénom, poste en alternance, les missions et un REX</a:t>
            </a:r>
          </a:p>
          <a:p>
            <a:pPr lvl="1"/>
            <a:r>
              <a:rPr lang="fr-FR" dirty="0"/>
              <a:t>Vos connaissances en IT en général (cloud, infra etc.)</a:t>
            </a:r>
          </a:p>
          <a:p>
            <a:r>
              <a:rPr lang="fr-FR" dirty="0"/>
              <a:t>Présentation de l’infrastructure IT d’une entreprise on </a:t>
            </a:r>
            <a:r>
              <a:rPr lang="fr-FR" dirty="0" err="1"/>
              <a:t>prem</a:t>
            </a:r>
            <a:r>
              <a:rPr lang="fr-FR" dirty="0"/>
              <a:t> vs Cloud</a:t>
            </a:r>
          </a:p>
          <a:p>
            <a:r>
              <a:rPr lang="fr-FR" dirty="0"/>
              <a:t>Comment déployer une application de machine </a:t>
            </a:r>
            <a:r>
              <a:rPr lang="fr-FR" dirty="0" err="1"/>
              <a:t>learning</a:t>
            </a:r>
            <a:endParaRPr lang="fr-FR" dirty="0"/>
          </a:p>
          <a:p>
            <a:r>
              <a:rPr lang="fr-FR" dirty="0"/>
              <a:t>Manipulation des ressources cloud afin de mieux illustrer les différentes notions</a:t>
            </a:r>
          </a:p>
          <a:p>
            <a:r>
              <a:rPr lang="fr-FR" dirty="0"/>
              <a:t>Application des connaissances acquises</a:t>
            </a:r>
          </a:p>
          <a:p>
            <a:r>
              <a:rPr lang="fr-FR" dirty="0"/>
              <a:t>Plus on interagit, plus on apprend, profitez-en !</a:t>
            </a:r>
          </a:p>
          <a:p>
            <a:pPr marL="0" indent="0">
              <a:buNone/>
            </a:pPr>
            <a:endParaRPr lang="fr-FR" dirty="0"/>
          </a:p>
        </p:txBody>
      </p:sp>
    </p:spTree>
    <p:extLst>
      <p:ext uri="{BB962C8B-B14F-4D97-AF65-F5344CB8AC3E}">
        <p14:creationId xmlns:p14="http://schemas.microsoft.com/office/powerpoint/2010/main" val="152607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a:t>
            </a:r>
            <a:r>
              <a:rPr lang="fr-FR" sz="3200" dirty="0" err="1"/>
              <a:t>Conteneures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Docker Engine :</a:t>
            </a:r>
          </a:p>
          <a:p>
            <a:pPr marL="742950" lvl="1" indent="-285750" algn="l">
              <a:buFont typeface="Arial" panose="020B0604020202020204" pitchFamily="34" charset="0"/>
              <a:buChar char="•"/>
            </a:pPr>
            <a:r>
              <a:rPr lang="fr-FR" b="0" i="0" dirty="0">
                <a:solidFill>
                  <a:srgbClr val="ECECEC"/>
                </a:solidFill>
                <a:effectLst/>
                <a:latin typeface="Söhne"/>
              </a:rPr>
              <a:t>Plateforme de conteneurisation permettant de créer, de gérer et d'exécuter des containers.</a:t>
            </a:r>
          </a:p>
          <a:p>
            <a:pPr marL="742950" lvl="1" indent="-285750" algn="l">
              <a:buFont typeface="Arial" panose="020B0604020202020204" pitchFamily="34" charset="0"/>
              <a:buChar char="•"/>
            </a:pPr>
            <a:r>
              <a:rPr lang="fr-FR" b="0" i="0" dirty="0">
                <a:solidFill>
                  <a:srgbClr val="ECECEC"/>
                </a:solidFill>
                <a:effectLst/>
                <a:latin typeface="Söhne"/>
              </a:rPr>
              <a:t>Composants principaux : Docker Daemon, Docker Client, Docker </a:t>
            </a:r>
            <a:r>
              <a:rPr lang="fr-FR" b="0" i="0" dirty="0" err="1">
                <a:solidFill>
                  <a:srgbClr val="ECECEC"/>
                </a:solidFill>
                <a:effectLst/>
                <a:latin typeface="Söhne"/>
              </a:rPr>
              <a:t>Registry</a:t>
            </a:r>
            <a:r>
              <a:rPr lang="fr-FR" b="0" i="0" dirty="0">
                <a:solidFill>
                  <a:srgbClr val="ECECEC"/>
                </a:solidFill>
                <a:effectLst/>
                <a:latin typeface="Söhne"/>
              </a:rPr>
              <a:t>.</a:t>
            </a:r>
          </a:p>
          <a:p>
            <a:pPr algn="l">
              <a:buFont typeface="Arial" panose="020B0604020202020204" pitchFamily="34" charset="0"/>
              <a:buChar char="•"/>
            </a:pPr>
            <a:r>
              <a:rPr lang="fr-FR" b="0" i="0" dirty="0">
                <a:solidFill>
                  <a:srgbClr val="ECECEC"/>
                </a:solidFill>
                <a:effectLst/>
                <a:latin typeface="Söhne"/>
              </a:rPr>
              <a:t>Containers :</a:t>
            </a:r>
          </a:p>
          <a:p>
            <a:pPr marL="742950" lvl="1" indent="-285750" algn="l">
              <a:buFont typeface="Arial" panose="020B0604020202020204" pitchFamily="34" charset="0"/>
              <a:buChar char="•"/>
            </a:pPr>
            <a:r>
              <a:rPr lang="fr-FR" b="0" i="0" dirty="0">
                <a:solidFill>
                  <a:srgbClr val="ECECEC"/>
                </a:solidFill>
                <a:effectLst/>
                <a:latin typeface="Söhne"/>
              </a:rPr>
              <a:t>Les containers partagent le même noyau du système d'exploitation hôte.</a:t>
            </a:r>
          </a:p>
          <a:p>
            <a:pPr marL="742950" lvl="1" indent="-285750" algn="l">
              <a:buFont typeface="Arial" panose="020B0604020202020204" pitchFamily="34" charset="0"/>
              <a:buChar char="•"/>
            </a:pPr>
            <a:r>
              <a:rPr lang="fr-FR" b="0" i="0" dirty="0">
                <a:solidFill>
                  <a:srgbClr val="ECECEC"/>
                </a:solidFill>
                <a:effectLst/>
                <a:latin typeface="Söhne"/>
              </a:rPr>
              <a:t>Ils incluent uniquement les bibliothèques et les dépendances nécessaires à l'application, ce qui les rend légers et portables.</a:t>
            </a:r>
          </a:p>
        </p:txBody>
      </p:sp>
    </p:spTree>
    <p:extLst>
      <p:ext uri="{BB962C8B-B14F-4D97-AF65-F5344CB8AC3E}">
        <p14:creationId xmlns:p14="http://schemas.microsoft.com/office/powerpoint/2010/main" val="3544395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KUBERNETES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18251"/>
            <a:ext cx="10222539" cy="4186263"/>
          </a:xfrm>
        </p:spPr>
        <p:txBody>
          <a:bodyPr>
            <a:normAutofit/>
          </a:bodyPr>
          <a:lstStyle/>
          <a:p>
            <a:pPr algn="l">
              <a:buFont typeface="Arial" panose="020B0604020202020204" pitchFamily="34" charset="0"/>
              <a:buChar char="•"/>
            </a:pPr>
            <a:r>
              <a:rPr lang="fr-FR" b="0" i="0" dirty="0">
                <a:solidFill>
                  <a:srgbClr val="ECECEC"/>
                </a:solidFill>
                <a:effectLst/>
                <a:latin typeface="Söhne"/>
              </a:rPr>
              <a:t>Définition de </a:t>
            </a: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err="1">
                <a:solidFill>
                  <a:srgbClr val="ECECEC"/>
                </a:solidFill>
                <a:effectLst/>
                <a:latin typeface="Söhne"/>
              </a:rPr>
              <a:t>Kubernetes</a:t>
            </a:r>
            <a:r>
              <a:rPr lang="fr-FR" b="0" i="0" dirty="0">
                <a:solidFill>
                  <a:srgbClr val="ECECEC"/>
                </a:solidFill>
                <a:effectLst/>
                <a:latin typeface="Söhne"/>
              </a:rPr>
              <a:t> est un système open-source de gestion d'orchestration de conteneurs, conçu pour automatiser le déploiement, la mise à l'échelle et la gestion des applications conteneurisées.</a:t>
            </a:r>
          </a:p>
          <a:p>
            <a:pPr algn="l">
              <a:buFont typeface="Arial" panose="020B0604020202020204" pitchFamily="34" charset="0"/>
              <a:buChar char="•"/>
            </a:pPr>
            <a:r>
              <a:rPr lang="fr-FR" b="0" i="0" dirty="0">
                <a:solidFill>
                  <a:srgbClr val="ECECEC"/>
                </a:solidFill>
                <a:effectLst/>
                <a:latin typeface="Söhne"/>
              </a:rPr>
              <a:t>Cas d'utilisation de </a:t>
            </a: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Orchestration des conteneurs : </a:t>
            </a:r>
            <a:r>
              <a:rPr lang="fr-FR" b="0" i="0" dirty="0" err="1">
                <a:solidFill>
                  <a:srgbClr val="ECECEC"/>
                </a:solidFill>
                <a:effectLst/>
                <a:latin typeface="Söhne"/>
              </a:rPr>
              <a:t>Kubernetes</a:t>
            </a:r>
            <a:r>
              <a:rPr lang="fr-FR" b="0" i="0" dirty="0">
                <a:solidFill>
                  <a:srgbClr val="ECECEC"/>
                </a:solidFill>
                <a:effectLst/>
                <a:latin typeface="Söhne"/>
              </a:rPr>
              <a:t> simplifie la gestion d'un grand nombre de conteneurs en automatisant des tâches telles que le déploiement, la mise à l'échelle et la gestion des ressources.</a:t>
            </a:r>
          </a:p>
          <a:p>
            <a:pPr marL="742950" lvl="1" indent="-285750" algn="l">
              <a:buFont typeface="Arial" panose="020B0604020202020204" pitchFamily="34" charset="0"/>
              <a:buChar char="•"/>
            </a:pPr>
            <a:r>
              <a:rPr lang="fr-FR" b="0" i="0" dirty="0">
                <a:solidFill>
                  <a:srgbClr val="ECECEC"/>
                </a:solidFill>
                <a:effectLst/>
                <a:latin typeface="Söhne"/>
              </a:rPr>
              <a:t>Haute disponibilité : </a:t>
            </a:r>
            <a:r>
              <a:rPr lang="fr-FR" b="0" i="0" dirty="0" err="1">
                <a:solidFill>
                  <a:srgbClr val="ECECEC"/>
                </a:solidFill>
                <a:effectLst/>
                <a:latin typeface="Söhne"/>
              </a:rPr>
              <a:t>Kubernetes</a:t>
            </a:r>
            <a:r>
              <a:rPr lang="fr-FR" b="0" i="0" dirty="0">
                <a:solidFill>
                  <a:srgbClr val="ECECEC"/>
                </a:solidFill>
                <a:effectLst/>
                <a:latin typeface="Söhne"/>
              </a:rPr>
              <a:t> garantit la disponibilité et la résilience des applications en redéployant automatiquement les conteneurs en cas de défaillance.</a:t>
            </a:r>
          </a:p>
          <a:p>
            <a:pPr marL="742950" lvl="1" indent="-285750" algn="l">
              <a:buFont typeface="Arial" panose="020B0604020202020204" pitchFamily="34" charset="0"/>
              <a:buChar char="•"/>
            </a:pPr>
            <a:r>
              <a:rPr lang="fr-FR" b="0" i="0" dirty="0">
                <a:solidFill>
                  <a:srgbClr val="ECECEC"/>
                </a:solidFill>
                <a:effectLst/>
                <a:latin typeface="Söhne"/>
              </a:rPr>
              <a:t>Déploiements </a:t>
            </a:r>
            <a:r>
              <a:rPr lang="fr-FR" b="0" i="0" dirty="0" err="1">
                <a:solidFill>
                  <a:srgbClr val="ECECEC"/>
                </a:solidFill>
                <a:effectLst/>
                <a:latin typeface="Söhne"/>
              </a:rPr>
              <a:t>multi-cloud</a:t>
            </a:r>
            <a:r>
              <a:rPr lang="fr-FR" b="0" i="0" dirty="0">
                <a:solidFill>
                  <a:srgbClr val="ECECEC"/>
                </a:solidFill>
                <a:effectLst/>
                <a:latin typeface="Söhne"/>
              </a:rPr>
              <a:t> : </a:t>
            </a:r>
            <a:r>
              <a:rPr lang="fr-FR" b="0" i="0" dirty="0" err="1">
                <a:solidFill>
                  <a:srgbClr val="ECECEC"/>
                </a:solidFill>
                <a:effectLst/>
                <a:latin typeface="Söhne"/>
              </a:rPr>
              <a:t>Kubernetes</a:t>
            </a:r>
            <a:r>
              <a:rPr lang="fr-FR" b="0" i="0" dirty="0">
                <a:solidFill>
                  <a:srgbClr val="ECECEC"/>
                </a:solidFill>
                <a:effectLst/>
                <a:latin typeface="Söhne"/>
              </a:rPr>
              <a:t> est utilisé pour orchestrer des déploiements d'applications sur plusieurs environnements cloud, permettant une portabilité des charges de travail.</a:t>
            </a:r>
          </a:p>
        </p:txBody>
      </p:sp>
    </p:spTree>
    <p:extLst>
      <p:ext uri="{BB962C8B-B14F-4D97-AF65-F5344CB8AC3E}">
        <p14:creationId xmlns:p14="http://schemas.microsoft.com/office/powerpoint/2010/main" val="2158052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KUBERNETES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18251"/>
            <a:ext cx="10222539" cy="4186263"/>
          </a:xfrm>
        </p:spPr>
        <p:txBody>
          <a:bodyPr>
            <a:normAutofit/>
          </a:bodyPr>
          <a:lstStyle/>
          <a:p>
            <a:pPr algn="l">
              <a:buFont typeface="Arial" panose="020B0604020202020204" pitchFamily="34" charset="0"/>
              <a:buChar char="•"/>
            </a:pP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Système open-source d'orchestration de conteneurs pour automatiser le déploiement, la mise à l'échelle et la gestion des applications conteneurisées.</a:t>
            </a:r>
          </a:p>
          <a:p>
            <a:pPr algn="l">
              <a:buFont typeface="Arial" panose="020B0604020202020204" pitchFamily="34" charset="0"/>
              <a:buChar char="•"/>
            </a:pPr>
            <a:r>
              <a:rPr lang="fr-FR" b="0" i="0" dirty="0">
                <a:solidFill>
                  <a:srgbClr val="ECECEC"/>
                </a:solidFill>
                <a:effectLst/>
                <a:latin typeface="Söhne"/>
              </a:rPr>
              <a:t>Architecture de </a:t>
            </a: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Maître (Master) :</a:t>
            </a:r>
          </a:p>
          <a:p>
            <a:pPr marL="1143000" lvl="2" indent="-228600" algn="l">
              <a:buFont typeface="Arial" panose="020B0604020202020204" pitchFamily="34" charset="0"/>
              <a:buChar char="•"/>
            </a:pPr>
            <a:r>
              <a:rPr lang="fr-FR" b="0" i="0" dirty="0">
                <a:solidFill>
                  <a:srgbClr val="ECECEC"/>
                </a:solidFill>
                <a:effectLst/>
                <a:latin typeface="Söhne"/>
              </a:rPr>
              <a:t>Composants principaux : API Server, </a:t>
            </a:r>
            <a:r>
              <a:rPr lang="fr-FR" b="0" i="0" dirty="0" err="1">
                <a:solidFill>
                  <a:srgbClr val="ECECEC"/>
                </a:solidFill>
                <a:effectLst/>
                <a:latin typeface="Söhne"/>
              </a:rPr>
              <a:t>Scheduler</a:t>
            </a:r>
            <a:r>
              <a:rPr lang="fr-FR" b="0" i="0" dirty="0">
                <a:solidFill>
                  <a:srgbClr val="ECECEC"/>
                </a:solidFill>
                <a:effectLst/>
                <a:latin typeface="Söhne"/>
              </a:rPr>
              <a:t>, Controller Manager, et </a:t>
            </a:r>
            <a:r>
              <a:rPr lang="fr-FR" b="0" i="0" dirty="0" err="1">
                <a:solidFill>
                  <a:srgbClr val="ECECEC"/>
                </a:solidFill>
                <a:effectLst/>
                <a:latin typeface="Söhne"/>
              </a:rPr>
              <a:t>etcd</a:t>
            </a:r>
            <a:r>
              <a:rPr lang="fr-FR" b="0" i="0" dirty="0">
                <a:solidFill>
                  <a:srgbClr val="ECECEC"/>
                </a:solidFill>
                <a:effectLst/>
                <a:latin typeface="Söhne"/>
              </a:rPr>
              <a:t>.</a:t>
            </a:r>
          </a:p>
          <a:p>
            <a:pPr marL="742950" lvl="1" indent="-285750" algn="l">
              <a:buFont typeface="Arial" panose="020B0604020202020204" pitchFamily="34" charset="0"/>
              <a:buChar char="•"/>
            </a:pPr>
            <a:r>
              <a:rPr lang="fr-FR" b="0" i="0" dirty="0">
                <a:solidFill>
                  <a:srgbClr val="ECECEC"/>
                </a:solidFill>
                <a:effectLst/>
                <a:latin typeface="Söhne"/>
              </a:rPr>
              <a:t>Nœuds (</a:t>
            </a:r>
            <a:r>
              <a:rPr lang="fr-FR" b="0" i="0" dirty="0" err="1">
                <a:solidFill>
                  <a:srgbClr val="ECECEC"/>
                </a:solidFill>
                <a:effectLst/>
                <a:latin typeface="Söhne"/>
              </a:rPr>
              <a:t>Nodes</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Composants principaux : </a:t>
            </a:r>
            <a:r>
              <a:rPr lang="fr-FR" b="0" i="0" dirty="0" err="1">
                <a:solidFill>
                  <a:srgbClr val="ECECEC"/>
                </a:solidFill>
                <a:effectLst/>
                <a:latin typeface="Söhne"/>
              </a:rPr>
              <a:t>Kubelet</a:t>
            </a:r>
            <a:r>
              <a:rPr lang="fr-FR" b="0" i="0" dirty="0">
                <a:solidFill>
                  <a:srgbClr val="ECECEC"/>
                </a:solidFill>
                <a:effectLst/>
                <a:latin typeface="Söhne"/>
              </a:rPr>
              <a:t>, </a:t>
            </a:r>
            <a:r>
              <a:rPr lang="fr-FR" b="0" i="0" dirty="0" err="1">
                <a:solidFill>
                  <a:srgbClr val="ECECEC"/>
                </a:solidFill>
                <a:effectLst/>
                <a:latin typeface="Söhne"/>
              </a:rPr>
              <a:t>Kube</a:t>
            </a:r>
            <a:r>
              <a:rPr lang="fr-FR" b="0" i="0" dirty="0">
                <a:solidFill>
                  <a:srgbClr val="ECECEC"/>
                </a:solidFill>
                <a:effectLst/>
                <a:latin typeface="Söhne"/>
              </a:rPr>
              <a:t>-proxy, et Container Runtime.</a:t>
            </a:r>
          </a:p>
          <a:p>
            <a:pPr marL="742950" lvl="1" indent="-285750" algn="l">
              <a:buFont typeface="Arial" panose="020B0604020202020204" pitchFamily="34" charset="0"/>
              <a:buChar char="•"/>
            </a:pPr>
            <a:r>
              <a:rPr lang="fr-FR" b="0" i="0" dirty="0" err="1">
                <a:solidFill>
                  <a:srgbClr val="ECECEC"/>
                </a:solidFill>
                <a:effectLst/>
                <a:latin typeface="Söhne"/>
              </a:rPr>
              <a:t>Pods</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Unité de base dans </a:t>
            </a:r>
            <a:r>
              <a:rPr lang="fr-FR" b="0" i="0" dirty="0" err="1">
                <a:solidFill>
                  <a:srgbClr val="ECECEC"/>
                </a:solidFill>
                <a:effectLst/>
                <a:latin typeface="Söhne"/>
              </a:rPr>
              <a:t>Kubernetes</a:t>
            </a:r>
            <a:r>
              <a:rPr lang="fr-FR" b="0" i="0" dirty="0">
                <a:solidFill>
                  <a:srgbClr val="ECECEC"/>
                </a:solidFill>
                <a:effectLst/>
                <a:latin typeface="Söhne"/>
              </a:rPr>
              <a:t>, contenant un ou plusieurs containers.</a:t>
            </a:r>
          </a:p>
          <a:p>
            <a:pPr marL="742950" lvl="1" indent="-285750" algn="l">
              <a:buFont typeface="Arial" panose="020B0604020202020204" pitchFamily="34" charset="0"/>
              <a:buChar char="•"/>
            </a:pPr>
            <a:r>
              <a:rPr lang="fr-FR" b="0" i="0" dirty="0">
                <a:solidFill>
                  <a:srgbClr val="ECECEC"/>
                </a:solidFill>
                <a:effectLst/>
                <a:latin typeface="Söhne"/>
              </a:rPr>
              <a:t>Services :</a:t>
            </a:r>
          </a:p>
          <a:p>
            <a:pPr marL="1143000" lvl="2" indent="-228600" algn="l">
              <a:buFont typeface="Arial" panose="020B0604020202020204" pitchFamily="34" charset="0"/>
              <a:buChar char="•"/>
            </a:pPr>
            <a:r>
              <a:rPr lang="fr-FR" b="0" i="0" dirty="0">
                <a:solidFill>
                  <a:srgbClr val="ECECEC"/>
                </a:solidFill>
                <a:effectLst/>
                <a:latin typeface="Söhne"/>
              </a:rPr>
              <a:t>Abstraction qui définit un ensemble de </a:t>
            </a:r>
            <a:r>
              <a:rPr lang="fr-FR" b="0" i="0" dirty="0" err="1">
                <a:solidFill>
                  <a:srgbClr val="ECECEC"/>
                </a:solidFill>
                <a:effectLst/>
                <a:latin typeface="Söhne"/>
              </a:rPr>
              <a:t>pods</a:t>
            </a:r>
            <a:r>
              <a:rPr lang="fr-FR" b="0" i="0" dirty="0">
                <a:solidFill>
                  <a:srgbClr val="ECECEC"/>
                </a:solidFill>
                <a:effectLst/>
                <a:latin typeface="Söhne"/>
              </a:rPr>
              <a:t> et une politique d'accès à ces </a:t>
            </a:r>
            <a:r>
              <a:rPr lang="fr-FR" b="0" i="0" dirty="0" err="1">
                <a:solidFill>
                  <a:srgbClr val="ECECEC"/>
                </a:solidFill>
                <a:effectLst/>
                <a:latin typeface="Söhne"/>
              </a:rPr>
              <a:t>pods</a:t>
            </a:r>
            <a:r>
              <a:rPr lang="fr-FR" b="0" i="0" dirty="0">
                <a:solidFill>
                  <a:srgbClr val="ECECEC"/>
                </a:solidFill>
                <a:effectLst/>
                <a:latin typeface="Söhne"/>
              </a:rPr>
              <a:t>.</a:t>
            </a:r>
          </a:p>
        </p:txBody>
      </p:sp>
    </p:spTree>
    <p:extLst>
      <p:ext uri="{BB962C8B-B14F-4D97-AF65-F5344CB8AC3E}">
        <p14:creationId xmlns:p14="http://schemas.microsoft.com/office/powerpoint/2010/main" val="3347671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err="1"/>
              <a:t>VMs</a:t>
            </a:r>
            <a:r>
              <a:rPr lang="fr-FR" sz="3200" dirty="0"/>
              <a:t> vs containers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94521" y="1331844"/>
            <a:ext cx="10734261" cy="5135319"/>
          </a:xfrm>
        </p:spPr>
        <p:txBody>
          <a:bodyPr>
            <a:normAutofit fontScale="92500" lnSpcReduction="10000"/>
          </a:bodyPr>
          <a:lstStyle/>
          <a:p>
            <a:pPr algn="l">
              <a:buFont typeface="Arial" panose="020B0604020202020204" pitchFamily="34" charset="0"/>
              <a:buChar char="•"/>
            </a:pPr>
            <a:r>
              <a:rPr lang="fr-FR" b="0" i="0" dirty="0">
                <a:solidFill>
                  <a:srgbClr val="ECECEC"/>
                </a:solidFill>
                <a:effectLst/>
                <a:latin typeface="Söhne"/>
              </a:rPr>
              <a:t>Machines Virtuelles (</a:t>
            </a:r>
            <a:r>
              <a:rPr lang="fr-FR" b="0" i="0" dirty="0" err="1">
                <a:solidFill>
                  <a:srgbClr val="ECECEC"/>
                </a:solidFill>
                <a:effectLst/>
                <a:latin typeface="Söhne"/>
              </a:rPr>
              <a:t>VMs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Isolation : Chaque VM contient un système d'exploitation complet, offrant une isolation complète des ressources matérielles.</a:t>
            </a:r>
          </a:p>
          <a:p>
            <a:pPr marL="742950" lvl="1" indent="-285750" algn="l">
              <a:buFont typeface="Arial" panose="020B0604020202020204" pitchFamily="34" charset="0"/>
              <a:buChar char="•"/>
            </a:pPr>
            <a:r>
              <a:rPr lang="fr-FR" b="0" i="0" dirty="0">
                <a:solidFill>
                  <a:srgbClr val="ECECEC"/>
                </a:solidFill>
                <a:effectLst/>
                <a:latin typeface="Söhne"/>
              </a:rPr>
              <a:t>Taille : Les </a:t>
            </a:r>
            <a:r>
              <a:rPr lang="fr-FR" b="0" i="0" dirty="0" err="1">
                <a:solidFill>
                  <a:srgbClr val="ECECEC"/>
                </a:solidFill>
                <a:effectLst/>
                <a:latin typeface="Söhne"/>
              </a:rPr>
              <a:t>VMs</a:t>
            </a:r>
            <a:r>
              <a:rPr lang="fr-FR" b="0" i="0" dirty="0">
                <a:solidFill>
                  <a:srgbClr val="ECECEC"/>
                </a:solidFill>
                <a:effectLst/>
                <a:latin typeface="Söhne"/>
              </a:rPr>
              <a:t> sont plus volumineuses en raison de l'inclusion d'un système d'exploitation complet et des applications nécessaires.</a:t>
            </a:r>
          </a:p>
          <a:p>
            <a:pPr marL="742950" lvl="1" indent="-285750" algn="l">
              <a:buFont typeface="Arial" panose="020B0604020202020204" pitchFamily="34" charset="0"/>
              <a:buChar char="•"/>
            </a:pPr>
            <a:r>
              <a:rPr lang="fr-FR" b="0" i="0" dirty="0">
                <a:solidFill>
                  <a:srgbClr val="ECECEC"/>
                </a:solidFill>
                <a:effectLst/>
                <a:latin typeface="Söhne"/>
              </a:rPr>
              <a:t>Démarrage : Les </a:t>
            </a:r>
            <a:r>
              <a:rPr lang="fr-FR" b="0" i="0" dirty="0" err="1">
                <a:solidFill>
                  <a:srgbClr val="ECECEC"/>
                </a:solidFill>
                <a:effectLst/>
                <a:latin typeface="Söhne"/>
              </a:rPr>
              <a:t>VMs</a:t>
            </a:r>
            <a:r>
              <a:rPr lang="fr-FR" b="0" i="0" dirty="0">
                <a:solidFill>
                  <a:srgbClr val="ECECEC"/>
                </a:solidFill>
                <a:effectLst/>
                <a:latin typeface="Söhne"/>
              </a:rPr>
              <a:t> prennent plus de temps à démarrer car elles doivent charger un système d'exploitation complet.</a:t>
            </a:r>
          </a:p>
          <a:p>
            <a:pPr marL="742950" lvl="1" indent="-285750" algn="l">
              <a:buFont typeface="Arial" panose="020B0604020202020204" pitchFamily="34" charset="0"/>
              <a:buChar char="•"/>
            </a:pPr>
            <a:r>
              <a:rPr lang="fr-FR" b="0" i="0" dirty="0">
                <a:solidFill>
                  <a:srgbClr val="ECECEC"/>
                </a:solidFill>
                <a:effectLst/>
                <a:latin typeface="Söhne"/>
              </a:rPr>
              <a:t>Utilisation des ressources : Les </a:t>
            </a:r>
            <a:r>
              <a:rPr lang="fr-FR" b="0" i="0" dirty="0" err="1">
                <a:solidFill>
                  <a:srgbClr val="ECECEC"/>
                </a:solidFill>
                <a:effectLst/>
                <a:latin typeface="Söhne"/>
              </a:rPr>
              <a:t>VMs</a:t>
            </a:r>
            <a:r>
              <a:rPr lang="fr-FR" b="0" i="0" dirty="0">
                <a:solidFill>
                  <a:srgbClr val="ECECEC"/>
                </a:solidFill>
                <a:effectLst/>
                <a:latin typeface="Söhne"/>
              </a:rPr>
              <a:t> consomment plus de ressources en raison de l'</a:t>
            </a:r>
            <a:r>
              <a:rPr lang="fr-FR" b="0" i="0" dirty="0" err="1">
                <a:solidFill>
                  <a:srgbClr val="ECECEC"/>
                </a:solidFill>
                <a:effectLst/>
                <a:latin typeface="Söhne"/>
              </a:rPr>
              <a:t>overhead</a:t>
            </a:r>
            <a:r>
              <a:rPr lang="fr-FR" b="0" i="0" dirty="0">
                <a:solidFill>
                  <a:srgbClr val="ECECEC"/>
                </a:solidFill>
                <a:effectLst/>
                <a:latin typeface="Söhne"/>
              </a:rPr>
              <a:t> du système d'exploitation.</a:t>
            </a:r>
          </a:p>
          <a:p>
            <a:pPr algn="l">
              <a:buFont typeface="Arial" panose="020B0604020202020204" pitchFamily="34" charset="0"/>
              <a:buChar char="•"/>
            </a:pPr>
            <a:r>
              <a:rPr lang="fr-FR" b="0" i="0" dirty="0">
                <a:solidFill>
                  <a:srgbClr val="ECECEC"/>
                </a:solidFill>
                <a:effectLst/>
                <a:latin typeface="Söhne"/>
              </a:rPr>
              <a:t>Containers :</a:t>
            </a:r>
          </a:p>
          <a:p>
            <a:pPr marL="742950" lvl="1" indent="-285750" algn="l">
              <a:buFont typeface="Arial" panose="020B0604020202020204" pitchFamily="34" charset="0"/>
              <a:buChar char="•"/>
            </a:pPr>
            <a:r>
              <a:rPr lang="fr-FR" b="0" i="0" dirty="0">
                <a:solidFill>
                  <a:srgbClr val="ECECEC"/>
                </a:solidFill>
                <a:effectLst/>
                <a:latin typeface="Söhne"/>
              </a:rPr>
              <a:t>Isolation : Les containers partagent le même noyau du système d'exploitation hôte, offrant une isolation légère.</a:t>
            </a:r>
          </a:p>
          <a:p>
            <a:pPr marL="742950" lvl="1" indent="-285750" algn="l">
              <a:buFont typeface="Arial" panose="020B0604020202020204" pitchFamily="34" charset="0"/>
              <a:buChar char="•"/>
            </a:pPr>
            <a:r>
              <a:rPr lang="fr-FR" b="0" i="0" dirty="0">
                <a:solidFill>
                  <a:srgbClr val="ECECEC"/>
                </a:solidFill>
                <a:effectLst/>
                <a:latin typeface="Söhne"/>
              </a:rPr>
              <a:t>Taille : Les containers sont plus légers car ils partagent le même noyau du système d'exploitation hôte et n'incluent que les bibliothèques et les dépendances nécessaires à l'application.</a:t>
            </a:r>
          </a:p>
          <a:p>
            <a:pPr marL="742950" lvl="1" indent="-285750" algn="l">
              <a:buFont typeface="Arial" panose="020B0604020202020204" pitchFamily="34" charset="0"/>
              <a:buChar char="•"/>
            </a:pPr>
            <a:r>
              <a:rPr lang="fr-FR" b="0" i="0" dirty="0">
                <a:solidFill>
                  <a:srgbClr val="ECECEC"/>
                </a:solidFill>
                <a:effectLst/>
                <a:latin typeface="Söhne"/>
              </a:rPr>
              <a:t>Démarrage : Les containers démarrent rapidement car ils n'ont pas besoin de charger un système d'exploitation complet.</a:t>
            </a:r>
          </a:p>
          <a:p>
            <a:pPr marL="742950" lvl="1" indent="-285750" algn="l">
              <a:buFont typeface="Arial" panose="020B0604020202020204" pitchFamily="34" charset="0"/>
              <a:buChar char="•"/>
            </a:pPr>
            <a:r>
              <a:rPr lang="fr-FR" b="0" i="0" dirty="0">
                <a:solidFill>
                  <a:srgbClr val="ECECEC"/>
                </a:solidFill>
                <a:effectLst/>
                <a:latin typeface="Söhne"/>
              </a:rPr>
              <a:t>Utilisation des ressources : Les containers consomment moins de ressources car ils évitent l'</a:t>
            </a:r>
            <a:r>
              <a:rPr lang="fr-FR" b="0" i="0" dirty="0" err="1">
                <a:solidFill>
                  <a:srgbClr val="ECECEC"/>
                </a:solidFill>
                <a:effectLst/>
                <a:latin typeface="Söhne"/>
              </a:rPr>
              <a:t>overhead</a:t>
            </a:r>
            <a:r>
              <a:rPr lang="fr-FR" b="0" i="0" dirty="0">
                <a:solidFill>
                  <a:srgbClr val="ECECEC"/>
                </a:solidFill>
                <a:effectLst/>
                <a:latin typeface="Söhne"/>
              </a:rPr>
              <a:t> du système d'exploitation.</a:t>
            </a:r>
          </a:p>
        </p:txBody>
      </p:sp>
    </p:spTree>
    <p:extLst>
      <p:ext uri="{BB962C8B-B14F-4D97-AF65-F5344CB8AC3E}">
        <p14:creationId xmlns:p14="http://schemas.microsoft.com/office/powerpoint/2010/main" val="82555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err="1"/>
              <a:t>VMs</a:t>
            </a:r>
            <a:r>
              <a:rPr lang="fr-FR" sz="3200" dirty="0"/>
              <a:t> vs containers</a:t>
            </a:r>
          </a:p>
        </p:txBody>
      </p:sp>
      <p:pic>
        <p:nvPicPr>
          <p:cNvPr id="7" name="Image 6" descr="Une image contenant texte, capture d’écran, Post-it, Police&#10;&#10;Description générée automatiquement">
            <a:extLst>
              <a:ext uri="{FF2B5EF4-FFF2-40B4-BE49-F238E27FC236}">
                <a16:creationId xmlns:a16="http://schemas.microsoft.com/office/drawing/2014/main" id="{55D5AA73-6C8E-9749-9084-792FFBD0DCE2}"/>
              </a:ext>
            </a:extLst>
          </p:cNvPr>
          <p:cNvPicPr>
            <a:picLocks noChangeAspect="1"/>
          </p:cNvPicPr>
          <p:nvPr/>
        </p:nvPicPr>
        <p:blipFill>
          <a:blip r:embed="rId2"/>
          <a:stretch>
            <a:fillRect/>
          </a:stretch>
        </p:blipFill>
        <p:spPr>
          <a:xfrm>
            <a:off x="1094845" y="1162878"/>
            <a:ext cx="10002310" cy="5179949"/>
          </a:xfrm>
          <a:prstGeom prst="rect">
            <a:avLst/>
          </a:prstGeom>
          <a:solidFill>
            <a:schemeClr val="accent2"/>
          </a:solidFill>
          <a:ln w="38100">
            <a:solidFill>
              <a:schemeClr val="accent2"/>
            </a:solidFill>
          </a:ln>
        </p:spPr>
      </p:pic>
    </p:spTree>
    <p:extLst>
      <p:ext uri="{BB962C8B-B14F-4D97-AF65-F5344CB8AC3E}">
        <p14:creationId xmlns:p14="http://schemas.microsoft.com/office/powerpoint/2010/main" val="339736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CONCLUSION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8869" y="1630017"/>
            <a:ext cx="10734261" cy="3597965"/>
          </a:xfrm>
        </p:spPr>
        <p:txBody>
          <a:bodyPr>
            <a:normAutofit/>
          </a:bodyPr>
          <a:lstStyle/>
          <a:p>
            <a:pPr algn="l">
              <a:buFont typeface="Arial" panose="020B0604020202020204" pitchFamily="34" charset="0"/>
              <a:buChar char="•"/>
            </a:pPr>
            <a:endParaRPr lang="fr-FR" b="0" i="0" dirty="0">
              <a:solidFill>
                <a:srgbClr val="ECECEC"/>
              </a:solidFill>
              <a:effectLst/>
              <a:latin typeface="Söhne"/>
            </a:endParaRPr>
          </a:p>
          <a:p>
            <a:pPr marL="285750" indent="-285750"/>
            <a:r>
              <a:rPr lang="fr-FR" b="0" i="0" dirty="0">
                <a:solidFill>
                  <a:srgbClr val="ECECEC"/>
                </a:solidFill>
                <a:effectLst/>
                <a:latin typeface="Söhne"/>
              </a:rPr>
              <a:t>Les Machines Virtuelles offrent une isolation complète mais sont plus lourdes et consomment plus de ressources.</a:t>
            </a:r>
          </a:p>
          <a:p>
            <a:pPr marL="285750" indent="-285750"/>
            <a:r>
              <a:rPr lang="fr-FR" b="0" i="0" dirty="0">
                <a:solidFill>
                  <a:srgbClr val="ECECEC"/>
                </a:solidFill>
                <a:effectLst/>
                <a:latin typeface="Söhne"/>
              </a:rPr>
              <a:t>Les Containers offrent une isolation légère, sont légers et démarrent rapidement.</a:t>
            </a:r>
          </a:p>
          <a:p>
            <a:pPr marL="285750" indent="-285750"/>
            <a:r>
              <a:rPr lang="fr-FR" b="0" i="0" dirty="0" err="1">
                <a:solidFill>
                  <a:srgbClr val="ECECEC"/>
                </a:solidFill>
                <a:effectLst/>
                <a:latin typeface="Söhne"/>
              </a:rPr>
              <a:t>Kubernetes</a:t>
            </a:r>
            <a:r>
              <a:rPr lang="fr-FR" b="0" i="0" dirty="0">
                <a:solidFill>
                  <a:srgbClr val="ECECEC"/>
                </a:solidFill>
                <a:effectLst/>
                <a:latin typeface="Söhne"/>
              </a:rPr>
              <a:t> simplifie le déploiement et la gestion des applications conteneurisées à grande échelle en automatisant les tâches d'orchestration.</a:t>
            </a:r>
          </a:p>
          <a:p>
            <a:pPr algn="l">
              <a:buFont typeface="Arial" panose="020B0604020202020204" pitchFamily="34" charset="0"/>
              <a:buChar char="•"/>
            </a:pPr>
            <a:r>
              <a:rPr lang="fr-FR" b="0" i="0" dirty="0">
                <a:solidFill>
                  <a:srgbClr val="ECECEC"/>
                </a:solidFill>
                <a:effectLst/>
                <a:latin typeface="Söhne"/>
              </a:rPr>
              <a:t>Choix dépendant des besoins spécifiques de l'entreprise en termes d'isolation, de performances et de gestion des ressources.</a:t>
            </a:r>
          </a:p>
        </p:txBody>
      </p:sp>
    </p:spTree>
    <p:extLst>
      <p:ext uri="{BB962C8B-B14F-4D97-AF65-F5344CB8AC3E}">
        <p14:creationId xmlns:p14="http://schemas.microsoft.com/office/powerpoint/2010/main" val="3956246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fontScale="90000"/>
          </a:bodyPr>
          <a:lstStyle/>
          <a:p>
            <a:pPr algn="l"/>
            <a:r>
              <a:rPr lang="fr-FR" sz="3000" dirty="0"/>
              <a:t>Démo : DÉPLOIEMENT D’UNE APPLICATION MACHINE LEARNING</a:t>
            </a:r>
          </a:p>
        </p:txBody>
      </p:sp>
    </p:spTree>
    <p:extLst>
      <p:ext uri="{BB962C8B-B14F-4D97-AF65-F5344CB8AC3E}">
        <p14:creationId xmlns:p14="http://schemas.microsoft.com/office/powerpoint/2010/main" val="325813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2633396"/>
            <a:ext cx="10475843" cy="1591208"/>
          </a:xfrm>
        </p:spPr>
        <p:txBody>
          <a:bodyPr>
            <a:normAutofit/>
          </a:bodyPr>
          <a:lstStyle/>
          <a:p>
            <a:r>
              <a:rPr lang="fr-FR" dirty="0"/>
              <a:t>Dans cette section, nous allons voir que le déploiement d'une application </a:t>
            </a:r>
            <a:r>
              <a:rPr lang="fr-FR" dirty="0" err="1"/>
              <a:t>Streamlit</a:t>
            </a:r>
            <a:r>
              <a:rPr lang="fr-FR" dirty="0"/>
              <a:t> développée peut être réalisé sur différentes plateformes, de la VM locale à des services Cloud gérés comme Google Cloud Run et Google Cloud </a:t>
            </a:r>
            <a:r>
              <a:rPr lang="fr-FR" dirty="0" err="1"/>
              <a:t>Functions</a:t>
            </a:r>
            <a:r>
              <a:rPr lang="fr-FR" dirty="0"/>
              <a:t>.</a:t>
            </a:r>
          </a:p>
        </p:txBody>
      </p:sp>
    </p:spTree>
    <p:extLst>
      <p:ext uri="{BB962C8B-B14F-4D97-AF65-F5344CB8AC3E}">
        <p14:creationId xmlns:p14="http://schemas.microsoft.com/office/powerpoint/2010/main" val="1610069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421296"/>
            <a:ext cx="10475843" cy="4750903"/>
          </a:xfrm>
        </p:spPr>
        <p:txBody>
          <a:bodyPr>
            <a:normAutofit fontScale="85000" lnSpcReduction="20000"/>
          </a:bodyPr>
          <a:lstStyle/>
          <a:p>
            <a:pPr marL="0" indent="0" algn="l">
              <a:buNone/>
            </a:pPr>
            <a:r>
              <a:rPr lang="fr-FR" b="0" i="0" dirty="0">
                <a:solidFill>
                  <a:srgbClr val="ECECEC"/>
                </a:solidFill>
                <a:effectLst/>
                <a:latin typeface="Söhne"/>
              </a:rPr>
              <a:t>Étapes du déploiement sur une machine virtuelle ou sur un serveur en local :</a:t>
            </a:r>
          </a:p>
          <a:p>
            <a:pPr lvl="1">
              <a:buFont typeface="+mj-lt"/>
              <a:buAutoNum type="arabicPeriod"/>
            </a:pPr>
            <a:r>
              <a:rPr lang="fr-FR" b="0" i="0" dirty="0">
                <a:solidFill>
                  <a:srgbClr val="ECECEC"/>
                </a:solidFill>
                <a:effectLst/>
                <a:latin typeface="Söhne"/>
              </a:rPr>
              <a:t>Téléchargement et installation d’un logiciel de virtualisation</a:t>
            </a:r>
          </a:p>
          <a:p>
            <a:pPr lvl="1">
              <a:buFont typeface="+mj-lt"/>
              <a:buAutoNum type="arabicPeriod"/>
            </a:pPr>
            <a:r>
              <a:rPr lang="fr-FR" b="0" i="0" dirty="0">
                <a:solidFill>
                  <a:srgbClr val="ECECEC"/>
                </a:solidFill>
                <a:effectLst/>
                <a:latin typeface="Söhne"/>
              </a:rPr>
              <a:t>Téléchargement d’une image d’un système d’exploitation : en l’occurrence </a:t>
            </a:r>
            <a:r>
              <a:rPr lang="fr-FR" b="0" i="0" dirty="0" err="1">
                <a:solidFill>
                  <a:srgbClr val="ECECEC"/>
                </a:solidFill>
                <a:effectLst/>
                <a:latin typeface="Söhne"/>
              </a:rPr>
              <a:t>debian</a:t>
            </a:r>
            <a:r>
              <a:rPr lang="fr-FR" b="0" i="0" dirty="0">
                <a:solidFill>
                  <a:srgbClr val="ECECEC"/>
                </a:solidFill>
                <a:effectLst/>
                <a:latin typeface="Söhne"/>
              </a:rPr>
              <a:t> 12</a:t>
            </a:r>
          </a:p>
          <a:p>
            <a:pPr lvl="1">
              <a:buFont typeface="+mj-lt"/>
              <a:buAutoNum type="arabicPeriod"/>
            </a:pPr>
            <a:r>
              <a:rPr lang="fr-FR" b="0" i="0" dirty="0">
                <a:solidFill>
                  <a:srgbClr val="ECECEC"/>
                </a:solidFill>
                <a:effectLst/>
                <a:latin typeface="Söhne"/>
              </a:rPr>
              <a:t>Création d'une machine virtuelle Debian dans VMware.</a:t>
            </a:r>
          </a:p>
          <a:p>
            <a:pPr lvl="1">
              <a:buFont typeface="+mj-lt"/>
              <a:buAutoNum type="arabicPeriod"/>
            </a:pPr>
            <a:r>
              <a:rPr lang="fr-FR" b="0" i="0" dirty="0">
                <a:solidFill>
                  <a:srgbClr val="ECECEC"/>
                </a:solidFill>
                <a:effectLst/>
                <a:latin typeface="Söhne"/>
              </a:rPr>
              <a:t>Installation de Python et des dépendances nécessaires.</a:t>
            </a:r>
          </a:p>
          <a:p>
            <a:pPr lvl="1">
              <a:buFont typeface="+mj-lt"/>
              <a:buAutoNum type="arabicPeriod"/>
            </a:pPr>
            <a:r>
              <a:rPr lang="fr-FR" b="0" i="0" dirty="0">
                <a:solidFill>
                  <a:srgbClr val="ECECEC"/>
                </a:solidFill>
                <a:effectLst/>
                <a:latin typeface="Söhne"/>
              </a:rPr>
              <a:t>Transfert de l'application </a:t>
            </a:r>
            <a:r>
              <a:rPr lang="fr-FR" b="0" i="0" dirty="0" err="1">
                <a:solidFill>
                  <a:srgbClr val="ECECEC"/>
                </a:solidFill>
                <a:effectLst/>
                <a:latin typeface="Söhne"/>
              </a:rPr>
              <a:t>Streamlit</a:t>
            </a:r>
            <a:r>
              <a:rPr lang="fr-FR" b="0" i="0" dirty="0">
                <a:solidFill>
                  <a:srgbClr val="ECECEC"/>
                </a:solidFill>
                <a:effectLst/>
                <a:latin typeface="Söhne"/>
              </a:rPr>
              <a:t> vers la machine virtuelle.</a:t>
            </a:r>
          </a:p>
          <a:p>
            <a:pPr lvl="1">
              <a:buFont typeface="+mj-lt"/>
              <a:buAutoNum type="arabicPeriod"/>
            </a:pPr>
            <a:r>
              <a:rPr lang="fr-FR" b="0" i="0" dirty="0">
                <a:solidFill>
                  <a:srgbClr val="ECECEC"/>
                </a:solidFill>
                <a:effectLst/>
                <a:latin typeface="Söhne"/>
              </a:rPr>
              <a:t>Configuration des ports et du serveur web (ex: </a:t>
            </a:r>
            <a:r>
              <a:rPr lang="fr-FR" b="0" i="0" dirty="0" err="1">
                <a:solidFill>
                  <a:srgbClr val="ECECEC"/>
                </a:solidFill>
                <a:effectLst/>
                <a:latin typeface="Söhne"/>
              </a:rPr>
              <a:t>Gunicorn</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Lancement de l'application et test de son accessibilité depuis un navigateur.</a:t>
            </a:r>
          </a:p>
          <a:p>
            <a:pPr lvl="1">
              <a:buFont typeface="+mj-lt"/>
              <a:buAutoNum type="arabicPeriod"/>
            </a:pPr>
            <a:r>
              <a:rPr lang="fr-FR" b="0" i="0" dirty="0">
                <a:solidFill>
                  <a:srgbClr val="ECECEC"/>
                </a:solidFill>
                <a:effectLst/>
                <a:latin typeface="Söhne"/>
              </a:rPr>
              <a:t>Mise à jour et maintenance de la machine virtuelle</a:t>
            </a:r>
          </a:p>
          <a:p>
            <a:pPr lvl="1">
              <a:buFont typeface="+mj-lt"/>
              <a:buAutoNum type="arabicPeriod"/>
            </a:pPr>
            <a:r>
              <a:rPr lang="fr-FR" dirty="0">
                <a:solidFill>
                  <a:srgbClr val="ECECEC"/>
                </a:solidFill>
                <a:latin typeface="Söhne"/>
              </a:rPr>
              <a:t>Le coût de la </a:t>
            </a:r>
            <a:r>
              <a:rPr lang="fr-FR" dirty="0" err="1">
                <a:solidFill>
                  <a:srgbClr val="ECECEC"/>
                </a:solidFill>
                <a:latin typeface="Söhne"/>
              </a:rPr>
              <a:t>vm</a:t>
            </a:r>
            <a:r>
              <a:rPr lang="fr-FR" dirty="0">
                <a:solidFill>
                  <a:srgbClr val="ECECEC"/>
                </a:solidFill>
                <a:latin typeface="Söhne"/>
              </a:rPr>
              <a:t> dans le data center : coûts fonctionnels et logistiques</a:t>
            </a:r>
            <a:endParaRPr lang="fr-FR" b="0" i="0" dirty="0">
              <a:solidFill>
                <a:srgbClr val="ECECEC"/>
              </a:solidFill>
              <a:effectLst/>
              <a:latin typeface="Söhne"/>
            </a:endParaRPr>
          </a:p>
          <a:p>
            <a:pPr lvl="1">
              <a:buFont typeface="+mj-lt"/>
              <a:buAutoNum type="arabicPeriod"/>
            </a:pPr>
            <a:endParaRPr lang="fr-FR" dirty="0">
              <a:solidFill>
                <a:srgbClr val="ECECEC"/>
              </a:solidFill>
              <a:latin typeface="Söhne"/>
            </a:endParaRPr>
          </a:p>
          <a:p>
            <a:pPr marL="0" indent="0" algn="l">
              <a:buNone/>
            </a:pPr>
            <a:r>
              <a:rPr lang="fr-FR" b="0" i="0" dirty="0">
                <a:solidFill>
                  <a:srgbClr val="ECECEC"/>
                </a:solidFill>
                <a:effectLst/>
                <a:latin typeface="Söhne"/>
              </a:rPr>
              <a:t>Étapes du déploiement sur une machine virtuelle sur GCP :</a:t>
            </a:r>
          </a:p>
          <a:p>
            <a:pPr lvl="1">
              <a:buFont typeface="+mj-lt"/>
              <a:buAutoNum type="arabicPeriod"/>
            </a:pPr>
            <a:r>
              <a:rPr lang="fr-FR" b="0" i="0" dirty="0">
                <a:solidFill>
                  <a:srgbClr val="ECECEC"/>
                </a:solidFill>
                <a:effectLst/>
                <a:latin typeface="Söhne"/>
              </a:rPr>
              <a:t>Création et configuration d'une machine virtuelle Debian dans </a:t>
            </a:r>
            <a:r>
              <a:rPr lang="fr-FR" b="0" i="0" dirty="0" err="1">
                <a:solidFill>
                  <a:srgbClr val="ECECEC"/>
                </a:solidFill>
                <a:effectLst/>
                <a:latin typeface="Söhne"/>
              </a:rPr>
              <a:t>Compute</a:t>
            </a:r>
            <a:r>
              <a:rPr lang="fr-FR" b="0" i="0" dirty="0">
                <a:solidFill>
                  <a:srgbClr val="ECECEC"/>
                </a:solidFill>
                <a:effectLst/>
                <a:latin typeface="Söhne"/>
              </a:rPr>
              <a:t> Engine.</a:t>
            </a:r>
          </a:p>
          <a:p>
            <a:pPr lvl="1">
              <a:buFont typeface="+mj-lt"/>
              <a:buAutoNum type="arabicPeriod"/>
            </a:pPr>
            <a:r>
              <a:rPr lang="fr-FR" b="0" i="0" dirty="0">
                <a:solidFill>
                  <a:srgbClr val="ECECEC"/>
                </a:solidFill>
                <a:effectLst/>
                <a:latin typeface="Söhne"/>
              </a:rPr>
              <a:t>Installation de Python et des dépendances nécessaires.</a:t>
            </a:r>
          </a:p>
          <a:p>
            <a:pPr lvl="1">
              <a:buFont typeface="+mj-lt"/>
              <a:buAutoNum type="arabicPeriod"/>
            </a:pPr>
            <a:r>
              <a:rPr lang="fr-FR" b="0" i="0" dirty="0">
                <a:solidFill>
                  <a:srgbClr val="ECECEC"/>
                </a:solidFill>
                <a:effectLst/>
                <a:latin typeface="Söhne"/>
              </a:rPr>
              <a:t>Transfert de l'application </a:t>
            </a:r>
            <a:r>
              <a:rPr lang="fr-FR" b="0" i="0" dirty="0" err="1">
                <a:solidFill>
                  <a:srgbClr val="ECECEC"/>
                </a:solidFill>
                <a:effectLst/>
                <a:latin typeface="Söhne"/>
              </a:rPr>
              <a:t>Streamlit</a:t>
            </a:r>
            <a:r>
              <a:rPr lang="fr-FR" b="0" i="0" dirty="0">
                <a:solidFill>
                  <a:srgbClr val="ECECEC"/>
                </a:solidFill>
                <a:effectLst/>
                <a:latin typeface="Söhne"/>
              </a:rPr>
              <a:t> vers la machine virtuelle.</a:t>
            </a:r>
          </a:p>
          <a:p>
            <a:pPr lvl="1">
              <a:buFont typeface="+mj-lt"/>
              <a:buAutoNum type="arabicPeriod"/>
            </a:pPr>
            <a:r>
              <a:rPr lang="fr-FR" b="0" i="0" dirty="0">
                <a:solidFill>
                  <a:srgbClr val="ECECEC"/>
                </a:solidFill>
                <a:effectLst/>
                <a:latin typeface="Söhne"/>
              </a:rPr>
              <a:t>Configuration des ports et du serveur web (ex: </a:t>
            </a:r>
            <a:r>
              <a:rPr lang="fr-FR" b="0" i="0" dirty="0" err="1">
                <a:solidFill>
                  <a:srgbClr val="ECECEC"/>
                </a:solidFill>
                <a:effectLst/>
                <a:latin typeface="Söhne"/>
              </a:rPr>
              <a:t>Gunicorn</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Lancement de l'application et test de son accessibilité depuis un navigateur.</a:t>
            </a:r>
          </a:p>
          <a:p>
            <a:pPr lvl="1">
              <a:buFont typeface="+mj-lt"/>
              <a:buAutoNum type="arabicPeriod"/>
            </a:pPr>
            <a:r>
              <a:rPr lang="fr-FR" dirty="0">
                <a:solidFill>
                  <a:srgbClr val="ECECEC"/>
                </a:solidFill>
                <a:latin typeface="Söhne"/>
              </a:rPr>
              <a:t>On paie uniquement quand la </a:t>
            </a:r>
            <a:r>
              <a:rPr lang="fr-FR" dirty="0" err="1">
                <a:solidFill>
                  <a:srgbClr val="ECECEC"/>
                </a:solidFill>
                <a:latin typeface="Söhne"/>
              </a:rPr>
              <a:t>vm</a:t>
            </a:r>
            <a:r>
              <a:rPr lang="fr-FR" dirty="0">
                <a:solidFill>
                  <a:srgbClr val="ECECEC"/>
                </a:solidFill>
                <a:latin typeface="Söhne"/>
              </a:rPr>
              <a:t> est allumée</a:t>
            </a:r>
            <a:endParaRPr lang="fr-FR" b="0" i="0" dirty="0">
              <a:solidFill>
                <a:srgbClr val="ECECEC"/>
              </a:solidFill>
              <a:effectLst/>
              <a:latin typeface="Söhne"/>
            </a:endParaRPr>
          </a:p>
          <a:p>
            <a:pPr marL="0" indent="0">
              <a:buNone/>
            </a:pPr>
            <a:endParaRPr lang="fr-FR" dirty="0">
              <a:solidFill>
                <a:srgbClr val="ECECEC"/>
              </a:solidFill>
              <a:latin typeface="Söhne"/>
            </a:endParaRP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233910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70"/>
            <a:ext cx="10475843" cy="2504660"/>
          </a:xfrm>
        </p:spPr>
        <p:txBody>
          <a:bodyPr>
            <a:normAutofit/>
          </a:bodyPr>
          <a:lstStyle/>
          <a:p>
            <a:pPr marL="0" indent="0" algn="l">
              <a:buNone/>
            </a:pPr>
            <a:r>
              <a:rPr lang="fr-FR" b="0" i="0" dirty="0">
                <a:solidFill>
                  <a:srgbClr val="ECECEC"/>
                </a:solidFill>
                <a:effectLst/>
                <a:latin typeface="Söhne"/>
              </a:rPr>
              <a:t>Étapes du déploiement dans un conteneur Docker :</a:t>
            </a:r>
          </a:p>
          <a:p>
            <a:pPr lvl="1">
              <a:buFont typeface="+mj-lt"/>
              <a:buAutoNum type="arabicPeriod"/>
            </a:pPr>
            <a:r>
              <a:rPr lang="fr-FR" b="0" i="0" dirty="0">
                <a:solidFill>
                  <a:srgbClr val="ECECEC"/>
                </a:solidFill>
                <a:effectLst/>
                <a:latin typeface="Söhne"/>
              </a:rPr>
              <a:t>Construction de l'image Docker à partir d'un </a:t>
            </a:r>
            <a:r>
              <a:rPr lang="fr-FR" b="0" i="0" dirty="0" err="1">
                <a:solidFill>
                  <a:srgbClr val="ECECEC"/>
                </a:solidFill>
                <a:effectLst/>
                <a:latin typeface="Söhne"/>
              </a:rPr>
              <a:t>Dockerfile</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Exécution du conteneur Docker localement pour vérification.</a:t>
            </a:r>
          </a:p>
          <a:p>
            <a:pPr lvl="1">
              <a:buFont typeface="+mj-lt"/>
              <a:buAutoNum type="arabicPeriod"/>
            </a:pPr>
            <a:r>
              <a:rPr lang="fr-FR" b="0" i="0" dirty="0">
                <a:solidFill>
                  <a:srgbClr val="ECECEC"/>
                </a:solidFill>
                <a:effectLst/>
                <a:latin typeface="Söhne"/>
              </a:rPr>
              <a:t>Publication de l'image sur Docker Hub ou un registre privé.</a:t>
            </a:r>
          </a:p>
          <a:p>
            <a:pPr lvl="1">
              <a:buFont typeface="+mj-lt"/>
              <a:buAutoNum type="arabicPeriod"/>
            </a:pPr>
            <a:r>
              <a:rPr lang="fr-FR" b="0" i="0" dirty="0">
                <a:solidFill>
                  <a:srgbClr val="ECECEC"/>
                </a:solidFill>
                <a:effectLst/>
                <a:latin typeface="Söhne"/>
              </a:rPr>
              <a:t>Déploiement et exécution de l'image sur n'importe quelle machine avec Docker installé.</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301464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807626" y="2412274"/>
            <a:ext cx="10820399" cy="1208314"/>
          </a:xfrm>
        </p:spPr>
        <p:txBody>
          <a:bodyPr>
            <a:normAutofit fontScale="90000"/>
          </a:bodyPr>
          <a:lstStyle/>
          <a:p>
            <a:pPr algn="l"/>
            <a:br>
              <a:rPr lang="fr-FR" sz="3000" dirty="0"/>
            </a:br>
            <a:r>
              <a:rPr lang="fr-FR" sz="3000" dirty="0"/>
              <a:t>À votre avis,</a:t>
            </a:r>
            <a:br>
              <a:rPr lang="fr-FR" sz="3000" dirty="0"/>
            </a:br>
            <a:r>
              <a:rPr lang="fr-FR" sz="3000" dirty="0"/>
              <a:t>Le système d’information, c’est quoi ?</a:t>
            </a:r>
            <a:br>
              <a:rPr lang="fr-FR" sz="3000" dirty="0"/>
            </a:br>
            <a:r>
              <a:rPr lang="fr-FR" sz="3000" dirty="0"/>
              <a:t>Le cloud, c’est quoi ?</a:t>
            </a:r>
          </a:p>
        </p:txBody>
      </p:sp>
    </p:spTree>
    <p:extLst>
      <p:ext uri="{BB962C8B-B14F-4D97-AF65-F5344CB8AC3E}">
        <p14:creationId xmlns:p14="http://schemas.microsoft.com/office/powerpoint/2010/main" val="1812544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69"/>
            <a:ext cx="10475843" cy="3359427"/>
          </a:xfrm>
        </p:spPr>
        <p:txBody>
          <a:bodyPr>
            <a:normAutofit/>
          </a:bodyPr>
          <a:lstStyle/>
          <a:p>
            <a:pPr marL="0" indent="0" algn="l">
              <a:buNone/>
            </a:pPr>
            <a:r>
              <a:rPr lang="fr-FR" b="0" i="0" dirty="0">
                <a:solidFill>
                  <a:srgbClr val="ECECEC"/>
                </a:solidFill>
                <a:effectLst/>
                <a:latin typeface="Söhne"/>
              </a:rPr>
              <a:t>Étapes du déploiement dans un </a:t>
            </a:r>
            <a:r>
              <a:rPr lang="fr-FR" dirty="0">
                <a:solidFill>
                  <a:srgbClr val="ECECEC"/>
                </a:solidFill>
                <a:latin typeface="Söhne"/>
              </a:rPr>
              <a:t>Cloud Run </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Préparation de l'image Docker de l'application </a:t>
            </a:r>
            <a:r>
              <a:rPr lang="fr-FR" b="0" i="0" dirty="0" err="1">
                <a:solidFill>
                  <a:srgbClr val="ECECEC"/>
                </a:solidFill>
                <a:effectLst/>
                <a:latin typeface="Söhne"/>
              </a:rPr>
              <a:t>Streamlit</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Déploiement de l'image sur Google Cloud Run via la console Cloud ou l'interface de ligne de commande (CLI).</a:t>
            </a:r>
          </a:p>
          <a:p>
            <a:pPr lvl="1">
              <a:buFont typeface="+mj-lt"/>
              <a:buAutoNum type="arabicPeriod"/>
            </a:pPr>
            <a:r>
              <a:rPr lang="fr-FR" b="0" i="0" dirty="0">
                <a:solidFill>
                  <a:srgbClr val="ECECEC"/>
                </a:solidFill>
                <a:effectLst/>
                <a:latin typeface="Söhne"/>
              </a:rPr>
              <a:t>Configuration des paramètres comme le nombre de ressources allouées et la mise en échelle automatique (auto-</a:t>
            </a:r>
            <a:r>
              <a:rPr lang="fr-FR" b="0" i="0" dirty="0" err="1">
                <a:solidFill>
                  <a:srgbClr val="ECECEC"/>
                </a:solidFill>
                <a:effectLst/>
                <a:latin typeface="Söhne"/>
              </a:rPr>
              <a:t>scaling</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Une image sera automatiquement construite et poussée vers un </a:t>
            </a:r>
            <a:r>
              <a:rPr lang="fr-FR" b="0" i="0" dirty="0" err="1">
                <a:solidFill>
                  <a:srgbClr val="ECECEC"/>
                </a:solidFill>
                <a:effectLst/>
                <a:latin typeface="Söhne"/>
              </a:rPr>
              <a:t>registry</a:t>
            </a:r>
            <a:r>
              <a:rPr lang="fr-FR" b="0" i="0" dirty="0">
                <a:solidFill>
                  <a:srgbClr val="ECECEC"/>
                </a:solidFill>
                <a:effectLst/>
                <a:latin typeface="Söhne"/>
              </a:rPr>
              <a:t> privé sur GCP</a:t>
            </a:r>
          </a:p>
          <a:p>
            <a:pPr lvl="1">
              <a:buFont typeface="+mj-lt"/>
              <a:buAutoNum type="arabicPeriod"/>
            </a:pPr>
            <a:r>
              <a:rPr lang="fr-FR" b="0" i="0" dirty="0">
                <a:solidFill>
                  <a:srgbClr val="ECECEC"/>
                </a:solidFill>
                <a:effectLst/>
                <a:latin typeface="Söhne"/>
              </a:rPr>
              <a:t>Accès à l'application via une URL fournie par Google Cloud Run.</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4088609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69"/>
            <a:ext cx="10475843" cy="3359427"/>
          </a:xfrm>
        </p:spPr>
        <p:txBody>
          <a:bodyPr>
            <a:normAutofit/>
          </a:bodyPr>
          <a:lstStyle/>
          <a:p>
            <a:pPr marL="0" indent="0" algn="l">
              <a:buNone/>
            </a:pPr>
            <a:r>
              <a:rPr lang="fr-FR" b="0" i="0" dirty="0">
                <a:solidFill>
                  <a:srgbClr val="ECECEC"/>
                </a:solidFill>
                <a:effectLst/>
                <a:latin typeface="Söhne"/>
              </a:rPr>
              <a:t>Étapes du déploiement dans une Cloud </a:t>
            </a:r>
            <a:r>
              <a:rPr lang="fr-FR" b="0" i="0" dirty="0" err="1">
                <a:solidFill>
                  <a:srgbClr val="ECECEC"/>
                </a:solidFill>
                <a:effectLst/>
                <a:latin typeface="Söhne"/>
              </a:rPr>
              <a:t>Function</a:t>
            </a:r>
            <a:r>
              <a:rPr lang="fr-FR" b="0" i="0" dirty="0">
                <a:solidFill>
                  <a:srgbClr val="ECECEC"/>
                </a:solidFill>
                <a:effectLst/>
                <a:latin typeface="Söhne"/>
              </a:rPr>
              <a:t> :</a:t>
            </a:r>
          </a:p>
          <a:p>
            <a:pPr lvl="1">
              <a:buFont typeface="+mj-lt"/>
              <a:buAutoNum type="arabicPeriod"/>
            </a:pPr>
            <a:r>
              <a:rPr lang="fr-FR" b="0" i="0" dirty="0">
                <a:solidFill>
                  <a:srgbClr val="ECECEC"/>
                </a:solidFill>
                <a:effectLst/>
                <a:latin typeface="Söhne"/>
              </a:rPr>
              <a:t>Transformation de l'application </a:t>
            </a:r>
            <a:r>
              <a:rPr lang="fr-FR" b="0" i="0" dirty="0" err="1">
                <a:solidFill>
                  <a:srgbClr val="ECECEC"/>
                </a:solidFill>
                <a:effectLst/>
                <a:latin typeface="Söhne"/>
              </a:rPr>
              <a:t>Streamlit</a:t>
            </a:r>
            <a:r>
              <a:rPr lang="fr-FR" b="0" i="0" dirty="0">
                <a:solidFill>
                  <a:srgbClr val="ECECEC"/>
                </a:solidFill>
                <a:effectLst/>
                <a:latin typeface="Söhne"/>
              </a:rPr>
              <a:t> en une fonction asynchrone gérée par Google Cloud </a:t>
            </a:r>
            <a:r>
              <a:rPr lang="fr-FR" b="0" i="0" dirty="0" err="1">
                <a:solidFill>
                  <a:srgbClr val="ECECEC"/>
                </a:solidFill>
                <a:effectLst/>
                <a:latin typeface="Söhne"/>
              </a:rPr>
              <a:t>Functions</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Déploiement de la fonction sur Google Cloud </a:t>
            </a:r>
            <a:r>
              <a:rPr lang="fr-FR" b="0" i="0" dirty="0" err="1">
                <a:solidFill>
                  <a:srgbClr val="ECECEC"/>
                </a:solidFill>
                <a:effectLst/>
                <a:latin typeface="Söhne"/>
              </a:rPr>
              <a:t>Functions</a:t>
            </a:r>
            <a:r>
              <a:rPr lang="fr-FR" b="0" i="0" dirty="0">
                <a:solidFill>
                  <a:srgbClr val="ECECEC"/>
                </a:solidFill>
                <a:effectLst/>
                <a:latin typeface="Söhne"/>
              </a:rPr>
              <a:t> via la console Cloud ou la CLI.</a:t>
            </a:r>
          </a:p>
          <a:p>
            <a:pPr lvl="1">
              <a:buFont typeface="+mj-lt"/>
              <a:buAutoNum type="arabicPeriod"/>
            </a:pPr>
            <a:r>
              <a:rPr lang="fr-FR" b="0" i="0" dirty="0">
                <a:solidFill>
                  <a:srgbClr val="ECECEC"/>
                </a:solidFill>
                <a:effectLst/>
                <a:latin typeface="Söhne"/>
              </a:rPr>
              <a:t>Configuration des déclencheurs (ex: HTTP) pour invoquer la fonction.</a:t>
            </a:r>
          </a:p>
          <a:p>
            <a:pPr lvl="1">
              <a:buFont typeface="+mj-lt"/>
              <a:buAutoNum type="arabicPeriod"/>
            </a:pPr>
            <a:r>
              <a:rPr lang="fr-FR" b="0" i="0" dirty="0">
                <a:solidFill>
                  <a:srgbClr val="ECECEC"/>
                </a:solidFill>
                <a:effectLst/>
                <a:latin typeface="Söhne"/>
              </a:rPr>
              <a:t>Test de l'invocation de la fonction à l'aide d'un outil comme </a:t>
            </a:r>
            <a:r>
              <a:rPr lang="fr-FR" b="0" i="0" dirty="0" err="1">
                <a:solidFill>
                  <a:srgbClr val="ECECEC"/>
                </a:solidFill>
                <a:effectLst/>
                <a:latin typeface="Söhne"/>
              </a:rPr>
              <a:t>curl</a:t>
            </a:r>
            <a:r>
              <a:rPr lang="fr-FR" b="0" i="0" dirty="0">
                <a:solidFill>
                  <a:srgbClr val="ECECEC"/>
                </a:solidFill>
                <a:effectLst/>
                <a:latin typeface="Söhne"/>
              </a:rPr>
              <a:t> ou via un navigateur.</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2599925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69"/>
            <a:ext cx="10475843" cy="3359427"/>
          </a:xfrm>
        </p:spPr>
        <p:txBody>
          <a:bodyPr>
            <a:normAutofit/>
          </a:bodyPr>
          <a:lstStyle/>
          <a:p>
            <a:pPr marL="0" indent="0" algn="l">
              <a:buNone/>
            </a:pPr>
            <a:r>
              <a:rPr lang="fr-FR" b="0" i="0" dirty="0">
                <a:solidFill>
                  <a:srgbClr val="ECECEC"/>
                </a:solidFill>
                <a:effectLst/>
                <a:latin typeface="Söhne"/>
              </a:rPr>
              <a:t>Pour conclure : </a:t>
            </a:r>
          </a:p>
          <a:p>
            <a:pPr algn="l">
              <a:buFont typeface="Arial" panose="020B0604020202020204" pitchFamily="34" charset="0"/>
              <a:buChar char="•"/>
            </a:pPr>
            <a:r>
              <a:rPr lang="fr-FR" b="0" i="0" dirty="0">
                <a:solidFill>
                  <a:srgbClr val="ECECEC"/>
                </a:solidFill>
                <a:effectLst/>
                <a:latin typeface="Söhne"/>
              </a:rPr>
              <a:t>Choix dépendant des besoins, des compétences et des contraintes de chaque projet :</a:t>
            </a:r>
          </a:p>
          <a:p>
            <a:pPr marL="742950" lvl="1" indent="-285750" algn="l">
              <a:buFont typeface="Arial" panose="020B0604020202020204" pitchFamily="34" charset="0"/>
              <a:buChar char="•"/>
            </a:pPr>
            <a:r>
              <a:rPr lang="fr-FR" b="0" i="0" dirty="0">
                <a:solidFill>
                  <a:srgbClr val="ECECEC"/>
                </a:solidFill>
                <a:effectLst/>
                <a:latin typeface="Söhne"/>
              </a:rPr>
              <a:t>La VM peut offrir une flexibilité totale tandis que les services Cloud gérés (comme Cloud Run) offrent une gestion simplifiée et une mise à l'échelle automatique.</a:t>
            </a:r>
          </a:p>
          <a:p>
            <a:pPr algn="l">
              <a:buFont typeface="Arial" panose="020B0604020202020204" pitchFamily="34" charset="0"/>
              <a:buChar char="•"/>
            </a:pPr>
            <a:r>
              <a:rPr lang="fr-FR" b="0" i="0" dirty="0">
                <a:solidFill>
                  <a:srgbClr val="ECECEC"/>
                </a:solidFill>
                <a:effectLst/>
                <a:latin typeface="Söhne"/>
              </a:rPr>
              <a:t>Il faut explorer et expérimenter différentes options pour trouver celle qui convient le mieux à chaque cas d'utilisation.</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4120418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LES PRINCIPAUX SERVICES DE GCP</a:t>
            </a:r>
          </a:p>
        </p:txBody>
      </p:sp>
    </p:spTree>
    <p:extLst>
      <p:ext uri="{BB962C8B-B14F-4D97-AF65-F5344CB8AC3E}">
        <p14:creationId xmlns:p14="http://schemas.microsoft.com/office/powerpoint/2010/main" val="2336988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61554"/>
            <a:ext cx="11530647" cy="721852"/>
          </a:xfrm>
        </p:spPr>
        <p:txBody>
          <a:bodyPr>
            <a:normAutofit/>
          </a:bodyPr>
          <a:lstStyle/>
          <a:p>
            <a:pPr algn="l"/>
            <a:r>
              <a:rPr lang="fr-FR" sz="3200" dirty="0"/>
              <a:t>SECURITY</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22514" y="1341120"/>
            <a:ext cx="11094719" cy="4877566"/>
          </a:xfrm>
        </p:spPr>
        <p:txBody>
          <a:bodyPr>
            <a:normAutofit/>
          </a:bodyPr>
          <a:lstStyle/>
          <a:p>
            <a:r>
              <a:rPr lang="fr-FR" sz="1600" b="1" i="0" dirty="0">
                <a:solidFill>
                  <a:srgbClr val="ECECEC"/>
                </a:solidFill>
                <a:effectLst/>
                <a:latin typeface="Söhne"/>
              </a:rPr>
              <a:t>Conception personnalisée : </a:t>
            </a:r>
          </a:p>
          <a:p>
            <a:pPr lvl="1"/>
            <a:r>
              <a:rPr lang="fr-FR" sz="1400" b="0" i="0" dirty="0">
                <a:solidFill>
                  <a:srgbClr val="ECECEC"/>
                </a:solidFill>
                <a:effectLst/>
                <a:latin typeface="Söhne"/>
              </a:rPr>
              <a:t>Google crée ses propres cartes serveur et équipements réseau pour ses centres de données, ainsi que des puces personnalisées, y compris une puce de sécurité matérielle.</a:t>
            </a:r>
          </a:p>
          <a:p>
            <a:r>
              <a:rPr lang="fr-FR" sz="1600" b="1" i="0" dirty="0">
                <a:solidFill>
                  <a:srgbClr val="ECECEC"/>
                </a:solidFill>
                <a:effectLst/>
                <a:latin typeface="Söhne"/>
              </a:rPr>
              <a:t>Sécurité du démarrage : </a:t>
            </a:r>
          </a:p>
          <a:p>
            <a:pPr lvl="1"/>
            <a:r>
              <a:rPr lang="fr-FR" sz="1400" b="0" i="0" dirty="0">
                <a:solidFill>
                  <a:srgbClr val="ECECEC"/>
                </a:solidFill>
                <a:effectLst/>
                <a:latin typeface="Söhne"/>
              </a:rPr>
              <a:t>Les machines serveur de Google utilisent des technologies de signature cryptographique pour garantir qu'elles démarrent avec le bon logiciel.</a:t>
            </a:r>
          </a:p>
          <a:p>
            <a:r>
              <a:rPr lang="fr-FR" sz="1600" b="1" i="0" dirty="0">
                <a:solidFill>
                  <a:srgbClr val="ECECEC"/>
                </a:solidFill>
                <a:effectLst/>
                <a:latin typeface="Söhne"/>
              </a:rPr>
              <a:t>Sécurité physique : </a:t>
            </a:r>
          </a:p>
          <a:p>
            <a:pPr lvl="1"/>
            <a:r>
              <a:rPr lang="fr-FR" sz="1400" b="0" i="0" dirty="0">
                <a:solidFill>
                  <a:srgbClr val="ECECEC"/>
                </a:solidFill>
                <a:effectLst/>
                <a:latin typeface="Söhne"/>
              </a:rPr>
              <a:t>Google conçoit et construit ses propres centres de données avec plusieurs couches de protection physique, limitant l'accès à un petit nombre d'employés. Des mesures de sécurité supplémentaires sont mises en place pour les serveurs hébergés dans des centres de données tiers.</a:t>
            </a:r>
          </a:p>
          <a:p>
            <a:r>
              <a:rPr lang="fr-FR" sz="1600" b="1" i="0" dirty="0">
                <a:solidFill>
                  <a:srgbClr val="ECECEC"/>
                </a:solidFill>
                <a:effectLst/>
                <a:latin typeface="Söhne"/>
              </a:rPr>
              <a:t>Chiffrement des communications : </a:t>
            </a:r>
          </a:p>
          <a:p>
            <a:pPr lvl="1"/>
            <a:r>
              <a:rPr lang="fr-FR" sz="1400" b="0" i="0" dirty="0">
                <a:solidFill>
                  <a:srgbClr val="ECECEC"/>
                </a:solidFill>
                <a:effectLst/>
                <a:latin typeface="Söhne"/>
              </a:rPr>
              <a:t>Google chiffre automatiquement tout le trafic RPC entre ses centres de données et déploie des accélérateurs cryptographiques pour étendre le chiffrement à tout le trafic RPC à l'intérieur de ses centres de données.</a:t>
            </a:r>
          </a:p>
          <a:p>
            <a:r>
              <a:rPr lang="fr-FR" sz="1600" b="1" i="0" dirty="0">
                <a:solidFill>
                  <a:srgbClr val="ECECEC"/>
                </a:solidFill>
                <a:effectLst/>
                <a:latin typeface="Söhne"/>
              </a:rPr>
              <a:t>Identité utilisateur : </a:t>
            </a:r>
          </a:p>
          <a:p>
            <a:pPr lvl="1"/>
            <a:r>
              <a:rPr lang="fr-FR" sz="1400" b="0" i="0" dirty="0">
                <a:solidFill>
                  <a:srgbClr val="ECECEC"/>
                </a:solidFill>
                <a:effectLst/>
                <a:latin typeface="Söhne"/>
              </a:rPr>
              <a:t>Le service d'identité de Google va au-delà du simple nom d'utilisateur et mot de passe en demandant des informations supplémentaires basées sur des facteurs de risque. Il prend également en charge des facteurs d'authentification secondaires comme U2F.</a:t>
            </a:r>
          </a:p>
          <a:p>
            <a:r>
              <a:rPr lang="fr-FR" sz="1600" b="1" i="0" dirty="0">
                <a:solidFill>
                  <a:srgbClr val="ECECEC"/>
                </a:solidFill>
                <a:effectLst/>
                <a:latin typeface="Söhne"/>
              </a:rPr>
              <a:t>Chiffrement au repos : </a:t>
            </a:r>
          </a:p>
          <a:p>
            <a:pPr lvl="1"/>
            <a:r>
              <a:rPr lang="fr-FR" sz="1400" b="0" i="0" dirty="0">
                <a:solidFill>
                  <a:srgbClr val="ECECEC"/>
                </a:solidFill>
                <a:effectLst/>
                <a:latin typeface="Söhne"/>
              </a:rPr>
              <a:t>La plupart des données sont stockées via des services de stockage avec chiffrement activé par clés gérées de manière centralisée, et Google prend également en charge le chiffrement matériel sur les disques durs et les SSD.</a:t>
            </a:r>
          </a:p>
        </p:txBody>
      </p:sp>
    </p:spTree>
    <p:extLst>
      <p:ext uri="{BB962C8B-B14F-4D97-AF65-F5344CB8AC3E}">
        <p14:creationId xmlns:p14="http://schemas.microsoft.com/office/powerpoint/2010/main" val="3591476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17215" y="339634"/>
            <a:ext cx="11530647" cy="878606"/>
          </a:xfrm>
        </p:spPr>
        <p:txBody>
          <a:bodyPr>
            <a:normAutofit/>
          </a:bodyPr>
          <a:lstStyle/>
          <a:p>
            <a:pPr algn="l"/>
            <a:r>
              <a:rPr lang="fr-FR" sz="3200" dirty="0"/>
              <a:t>SECURITY</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fontScale="77500" lnSpcReduction="20000"/>
          </a:bodyPr>
          <a:lstStyle/>
          <a:p>
            <a:r>
              <a:rPr lang="fr-FR" b="1" i="0" dirty="0">
                <a:solidFill>
                  <a:srgbClr val="ECECEC"/>
                </a:solidFill>
                <a:effectLst/>
                <a:latin typeface="Söhne"/>
              </a:rPr>
              <a:t>Google Front End (GFE)</a:t>
            </a:r>
            <a:r>
              <a:rPr lang="fr-FR" b="0" i="0" dirty="0">
                <a:solidFill>
                  <a:srgbClr val="ECECEC"/>
                </a:solidFill>
                <a:effectLst/>
                <a:latin typeface="Söhne"/>
              </a:rPr>
              <a:t>:</a:t>
            </a:r>
          </a:p>
          <a:p>
            <a:pPr lvl="1"/>
            <a:r>
              <a:rPr lang="fr-FR" b="0" i="0" dirty="0">
                <a:solidFill>
                  <a:srgbClr val="ECECEC"/>
                </a:solidFill>
                <a:effectLst/>
                <a:latin typeface="Söhne"/>
              </a:rPr>
              <a:t>Les services Google sur Internet utilisent le Google Front End (GFE) pour des connexions sécurisées via TLS. Le GFE fournit des certificats X.509 et des clés publiques-privées, ainsi que des protections contre les attaques </a:t>
            </a:r>
            <a:r>
              <a:rPr lang="fr-FR" b="0" i="0" dirty="0" err="1">
                <a:solidFill>
                  <a:srgbClr val="ECECEC"/>
                </a:solidFill>
                <a:effectLst/>
                <a:latin typeface="Söhne"/>
              </a:rPr>
              <a:t>DoS</a:t>
            </a:r>
            <a:r>
              <a:rPr lang="fr-FR" b="0" i="0" dirty="0">
                <a:solidFill>
                  <a:srgbClr val="ECECEC"/>
                </a:solidFill>
                <a:effectLst/>
                <a:latin typeface="Söhne"/>
              </a:rPr>
              <a:t>.</a:t>
            </a:r>
          </a:p>
          <a:p>
            <a:r>
              <a:rPr lang="fr-FR" b="1" i="0" dirty="0">
                <a:solidFill>
                  <a:srgbClr val="ECECEC"/>
                </a:solidFill>
                <a:effectLst/>
                <a:latin typeface="Söhne"/>
              </a:rPr>
              <a:t>Protection contre les attaques par déni de service (</a:t>
            </a:r>
            <a:r>
              <a:rPr lang="fr-FR" b="1" i="0" dirty="0" err="1">
                <a:solidFill>
                  <a:srgbClr val="ECECEC"/>
                </a:solidFill>
                <a:effectLst/>
                <a:latin typeface="Söhne"/>
              </a:rPr>
              <a:t>DoS</a:t>
            </a:r>
            <a:r>
              <a:rPr lang="fr-FR" b="1" i="0" dirty="0">
                <a:solidFill>
                  <a:srgbClr val="ECECEC"/>
                </a:solidFill>
                <a:effectLst/>
                <a:latin typeface="Söhne"/>
              </a:rPr>
              <a:t>)</a:t>
            </a:r>
            <a:r>
              <a:rPr lang="fr-FR" b="0" i="0" dirty="0">
                <a:solidFill>
                  <a:srgbClr val="ECECEC"/>
                </a:solidFill>
                <a:effectLst/>
                <a:latin typeface="Söhne"/>
              </a:rPr>
              <a:t>:</a:t>
            </a:r>
          </a:p>
          <a:p>
            <a:pPr lvl="1"/>
            <a:r>
              <a:rPr lang="fr-FR" b="0" i="0" dirty="0">
                <a:solidFill>
                  <a:srgbClr val="ECECEC"/>
                </a:solidFill>
                <a:effectLst/>
                <a:latin typeface="Söhne"/>
              </a:rPr>
              <a:t>Google peut absorber de nombreuses attaques </a:t>
            </a:r>
            <a:r>
              <a:rPr lang="fr-FR" b="0" i="0" dirty="0" err="1">
                <a:solidFill>
                  <a:srgbClr val="ECECEC"/>
                </a:solidFill>
                <a:effectLst/>
                <a:latin typeface="Söhne"/>
              </a:rPr>
              <a:t>DoS</a:t>
            </a:r>
            <a:r>
              <a:rPr lang="fr-FR" b="0" i="0" dirty="0">
                <a:solidFill>
                  <a:srgbClr val="ECECEC"/>
                </a:solidFill>
                <a:effectLst/>
                <a:latin typeface="Söhne"/>
              </a:rPr>
              <a:t> grâce à son infrastructure à grande échelle et dispose de multiples protections pour réduire les risques sur les services derrière le GFE.</a:t>
            </a:r>
          </a:p>
          <a:p>
            <a:r>
              <a:rPr lang="fr-FR" b="1" i="0" dirty="0">
                <a:solidFill>
                  <a:srgbClr val="ECECEC"/>
                </a:solidFill>
                <a:effectLst/>
                <a:latin typeface="Söhne"/>
              </a:rPr>
              <a:t>Détection d'intrusion</a:t>
            </a:r>
            <a:r>
              <a:rPr lang="fr-FR" b="0" i="0" dirty="0">
                <a:solidFill>
                  <a:srgbClr val="ECECEC"/>
                </a:solidFill>
                <a:effectLst/>
                <a:latin typeface="Söhne"/>
              </a:rPr>
              <a:t>:</a:t>
            </a:r>
          </a:p>
          <a:p>
            <a:pPr lvl="1"/>
            <a:r>
              <a:rPr lang="fr-FR" b="0" i="0" dirty="0">
                <a:solidFill>
                  <a:srgbClr val="ECECEC"/>
                </a:solidFill>
                <a:effectLst/>
                <a:latin typeface="Söhne"/>
              </a:rPr>
              <a:t>Des règles et une intelligence artificielle alertent les équipes de sécurité sur les incidents potentiels. Des exercices réguliers sont effectués pour améliorer la détection et la réponse.</a:t>
            </a:r>
          </a:p>
          <a:p>
            <a:r>
              <a:rPr lang="fr-FR" b="1" i="0" dirty="0">
                <a:solidFill>
                  <a:srgbClr val="ECECEC"/>
                </a:solidFill>
                <a:effectLst/>
                <a:latin typeface="Söhne"/>
              </a:rPr>
              <a:t>Réduction des risques internes</a:t>
            </a:r>
            <a:r>
              <a:rPr lang="fr-FR" b="0" i="0" dirty="0">
                <a:solidFill>
                  <a:srgbClr val="ECECEC"/>
                </a:solidFill>
                <a:effectLst/>
                <a:latin typeface="Söhne"/>
              </a:rPr>
              <a:t>:</a:t>
            </a:r>
          </a:p>
          <a:p>
            <a:pPr lvl="1"/>
            <a:r>
              <a:rPr lang="fr-FR" b="0" i="0" dirty="0">
                <a:solidFill>
                  <a:srgbClr val="ECECEC"/>
                </a:solidFill>
                <a:effectLst/>
                <a:latin typeface="Söhne"/>
              </a:rPr>
              <a:t>Google surveille étroitement les activités des employés ayant un accès administratif à l'infrastructure pour réduire les risques internes.</a:t>
            </a:r>
          </a:p>
          <a:p>
            <a:r>
              <a:rPr lang="fr-FR" b="1" i="0" dirty="0">
                <a:solidFill>
                  <a:srgbClr val="ECECEC"/>
                </a:solidFill>
                <a:effectLst/>
                <a:latin typeface="Söhne"/>
              </a:rPr>
              <a:t>Utilisation de U2F par les employés</a:t>
            </a:r>
            <a:r>
              <a:rPr lang="fr-FR" b="0" i="0" dirty="0">
                <a:solidFill>
                  <a:srgbClr val="ECECEC"/>
                </a:solidFill>
                <a:effectLst/>
                <a:latin typeface="Söhne"/>
              </a:rPr>
              <a:t>:</a:t>
            </a:r>
          </a:p>
          <a:p>
            <a:pPr lvl="1"/>
            <a:r>
              <a:rPr lang="fr-FR" b="0" i="0" dirty="0">
                <a:solidFill>
                  <a:srgbClr val="ECECEC"/>
                </a:solidFill>
                <a:effectLst/>
                <a:latin typeface="Söhne"/>
              </a:rPr>
              <a:t>Les employés de Google doivent utiliser des clés de sécurité compatibles U2F pour se protéger contre le phishing et autres attaques.</a:t>
            </a:r>
          </a:p>
          <a:p>
            <a:r>
              <a:rPr lang="fr-FR" b="1" i="0" dirty="0">
                <a:solidFill>
                  <a:srgbClr val="ECECEC"/>
                </a:solidFill>
                <a:effectLst/>
                <a:latin typeface="Söhne"/>
              </a:rPr>
              <a:t>Pratiques de développement logiciel</a:t>
            </a:r>
            <a:r>
              <a:rPr lang="fr-FR" b="0" i="0" dirty="0">
                <a:solidFill>
                  <a:srgbClr val="ECECEC"/>
                </a:solidFill>
                <a:effectLst/>
                <a:latin typeface="Söhne"/>
              </a:rPr>
              <a:t>:</a:t>
            </a:r>
          </a:p>
          <a:p>
            <a:pPr lvl="1"/>
            <a:r>
              <a:rPr lang="fr-FR" b="0" i="0" dirty="0">
                <a:solidFill>
                  <a:srgbClr val="ECECEC"/>
                </a:solidFill>
                <a:effectLst/>
                <a:latin typeface="Söhne"/>
              </a:rPr>
              <a:t>Google utilise un contrôle centralisé du code et des revues à deux parties. Les développeurs ont accès à des bibliothèques pour éviter les bugs de sécurité. De plus, un Programme de Récompenses pour les Vulnérabilités encourage la découverte et la résolution de bugs dans l'infrastructure et les applications de Google.</a:t>
            </a:r>
          </a:p>
        </p:txBody>
      </p:sp>
    </p:spTree>
    <p:extLst>
      <p:ext uri="{BB962C8B-B14F-4D97-AF65-F5344CB8AC3E}">
        <p14:creationId xmlns:p14="http://schemas.microsoft.com/office/powerpoint/2010/main" val="2216799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9466" y="383178"/>
            <a:ext cx="11530647" cy="826354"/>
          </a:xfrm>
        </p:spPr>
        <p:txBody>
          <a:bodyPr>
            <a:normAutofit/>
          </a:bodyPr>
          <a:lstStyle/>
          <a:p>
            <a:pPr algn="l"/>
            <a:r>
              <a:rPr lang="fr-FR" sz="3200" dirty="0"/>
              <a:t>OPEN SOURCE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08139" y="2028293"/>
            <a:ext cx="10351747" cy="2801413"/>
          </a:xfrm>
        </p:spPr>
        <p:txBody>
          <a:bodyPr>
            <a:normAutofit/>
          </a:bodyPr>
          <a:lstStyle/>
          <a:p>
            <a:r>
              <a:rPr lang="fr-FR" sz="2800" b="0" i="0" dirty="0">
                <a:solidFill>
                  <a:srgbClr val="ECECEC"/>
                </a:solidFill>
                <a:effectLst/>
                <a:latin typeface="Söhne"/>
              </a:rPr>
              <a:t>Certains craignent d'être coincés avec un seul fournisseur cloud.</a:t>
            </a:r>
          </a:p>
          <a:p>
            <a:r>
              <a:rPr lang="fr-FR" sz="2800" b="0" i="0" dirty="0">
                <a:solidFill>
                  <a:srgbClr val="ECECEC"/>
                </a:solidFill>
                <a:effectLst/>
                <a:latin typeface="Söhne"/>
              </a:rPr>
              <a:t>Google permet aux clients de changer de fournisseur si nécessaire.</a:t>
            </a:r>
          </a:p>
          <a:p>
            <a:r>
              <a:rPr lang="fr-FR" sz="2800" b="0" i="0" dirty="0">
                <a:solidFill>
                  <a:srgbClr val="ECECEC"/>
                </a:solidFill>
                <a:effectLst/>
                <a:latin typeface="Söhne"/>
              </a:rPr>
              <a:t>Google utilise des licences open source pour offrir des alternatives.</a:t>
            </a:r>
          </a:p>
          <a:p>
            <a:r>
              <a:rPr lang="fr-FR" sz="2800" b="0" i="0" dirty="0">
                <a:solidFill>
                  <a:srgbClr val="ECECEC"/>
                </a:solidFill>
                <a:effectLst/>
                <a:latin typeface="Söhne"/>
              </a:rPr>
              <a:t>Google assure l'interopérabilité à différents niveaux de la pile technologique.</a:t>
            </a:r>
          </a:p>
        </p:txBody>
      </p:sp>
    </p:spTree>
    <p:extLst>
      <p:ext uri="{BB962C8B-B14F-4D97-AF65-F5344CB8AC3E}">
        <p14:creationId xmlns:p14="http://schemas.microsoft.com/office/powerpoint/2010/main" val="4174036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639314"/>
            <a:ext cx="11530647" cy="852480"/>
          </a:xfrm>
        </p:spPr>
        <p:txBody>
          <a:bodyPr>
            <a:normAutofit/>
          </a:bodyPr>
          <a:lstStyle/>
          <a:p>
            <a:pPr algn="l"/>
            <a:r>
              <a:rPr lang="fr-FR" sz="3200" dirty="0" err="1"/>
              <a:t>pricing</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r>
              <a:rPr lang="fr-FR" sz="2000" b="0" i="0" dirty="0">
                <a:solidFill>
                  <a:srgbClr val="ECECEC"/>
                </a:solidFill>
                <a:effectLst/>
                <a:latin typeface="Söhne"/>
              </a:rPr>
              <a:t>Google a été le premier grand fournisseur de cloud à proposer une facturation à la seconde pour son offre de calcul en tant que service, </a:t>
            </a:r>
            <a:r>
              <a:rPr lang="fr-FR" sz="2000" b="0" i="0" dirty="0" err="1">
                <a:solidFill>
                  <a:srgbClr val="ECECEC"/>
                </a:solidFill>
                <a:effectLst/>
                <a:latin typeface="Söhne"/>
              </a:rPr>
              <a:t>Compute</a:t>
            </a:r>
            <a:r>
              <a:rPr lang="fr-FR" sz="2000" b="0" i="0" dirty="0">
                <a:solidFill>
                  <a:srgbClr val="ECECEC"/>
                </a:solidFill>
                <a:effectLst/>
                <a:latin typeface="Söhne"/>
              </a:rPr>
              <a:t> Engine. Cette tarification est disponible pour </a:t>
            </a:r>
            <a:r>
              <a:rPr lang="fr-FR" sz="2000" b="0" i="0" dirty="0" err="1">
                <a:solidFill>
                  <a:srgbClr val="ECECEC"/>
                </a:solidFill>
                <a:effectLst/>
                <a:latin typeface="Söhne"/>
              </a:rPr>
              <a:t>Compute</a:t>
            </a:r>
            <a:r>
              <a:rPr lang="fr-FR" sz="2000" b="0" i="0" dirty="0">
                <a:solidFill>
                  <a:srgbClr val="ECECEC"/>
                </a:solidFill>
                <a:effectLst/>
                <a:latin typeface="Söhne"/>
              </a:rPr>
              <a:t> Engine, Google </a:t>
            </a:r>
            <a:r>
              <a:rPr lang="fr-FR" sz="2000" b="0" i="0" dirty="0" err="1">
                <a:solidFill>
                  <a:srgbClr val="ECECEC"/>
                </a:solidFill>
                <a:effectLst/>
                <a:latin typeface="Söhne"/>
              </a:rPr>
              <a:t>Kubernetes</a:t>
            </a:r>
            <a:r>
              <a:rPr lang="fr-FR" sz="2000" b="0" i="0" dirty="0">
                <a:solidFill>
                  <a:srgbClr val="ECECEC"/>
                </a:solidFill>
                <a:effectLst/>
                <a:latin typeface="Söhne"/>
              </a:rPr>
              <a:t> Engine, </a:t>
            </a:r>
            <a:r>
              <a:rPr lang="fr-FR" sz="2000" b="0" i="0" dirty="0" err="1">
                <a:solidFill>
                  <a:srgbClr val="ECECEC"/>
                </a:solidFill>
                <a:effectLst/>
                <a:latin typeface="Söhne"/>
              </a:rPr>
              <a:t>Dataproc</a:t>
            </a:r>
            <a:r>
              <a:rPr lang="fr-FR" sz="2000" b="0" i="0" dirty="0">
                <a:solidFill>
                  <a:srgbClr val="ECECEC"/>
                </a:solidFill>
                <a:effectLst/>
                <a:latin typeface="Söhne"/>
              </a:rPr>
              <a:t> et App Engine flexible </a:t>
            </a:r>
            <a:r>
              <a:rPr lang="fr-FR" sz="2000" b="0" i="0" dirty="0" err="1">
                <a:solidFill>
                  <a:srgbClr val="ECECEC"/>
                </a:solidFill>
                <a:effectLst/>
                <a:latin typeface="Söhne"/>
              </a:rPr>
              <a:t>environment</a:t>
            </a:r>
            <a:r>
              <a:rPr lang="fr-FR" sz="2000" b="0" i="0" dirty="0">
                <a:solidFill>
                  <a:srgbClr val="ECECEC"/>
                </a:solidFill>
                <a:effectLst/>
                <a:latin typeface="Söhne"/>
              </a:rPr>
              <a:t> </a:t>
            </a:r>
            <a:r>
              <a:rPr lang="fr-FR" sz="2000" b="0" i="0" dirty="0" err="1">
                <a:solidFill>
                  <a:srgbClr val="ECECEC"/>
                </a:solidFill>
                <a:effectLst/>
                <a:latin typeface="Söhne"/>
              </a:rPr>
              <a:t>VMs</a:t>
            </a:r>
            <a:r>
              <a:rPr lang="fr-FR" sz="2000" b="0" i="0" dirty="0">
                <a:solidFill>
                  <a:srgbClr val="ECECEC"/>
                </a:solidFill>
                <a:effectLst/>
                <a:latin typeface="Söhne"/>
              </a:rPr>
              <a:t>. </a:t>
            </a:r>
            <a:r>
              <a:rPr lang="fr-FR" sz="2000" b="0" i="0" dirty="0" err="1">
                <a:solidFill>
                  <a:srgbClr val="ECECEC"/>
                </a:solidFill>
                <a:effectLst/>
                <a:latin typeface="Söhne"/>
              </a:rPr>
              <a:t>Compute</a:t>
            </a:r>
            <a:r>
              <a:rPr lang="fr-FR" sz="2000" b="0" i="0" dirty="0">
                <a:solidFill>
                  <a:srgbClr val="ECECEC"/>
                </a:solidFill>
                <a:effectLst/>
                <a:latin typeface="Söhne"/>
              </a:rPr>
              <a:t> Engine propose également des remises d'utilisation soutenue automatiquement appliquées, des types de machines virtuelles personnalisées et un calculateur de prix en ligne pour estimer les coûts.</a:t>
            </a:r>
          </a:p>
          <a:p>
            <a:pPr algn="l"/>
            <a:r>
              <a:rPr lang="fr-FR" sz="2000" b="0" i="0" dirty="0">
                <a:solidFill>
                  <a:srgbClr val="ECECEC"/>
                </a:solidFill>
                <a:effectLst/>
                <a:latin typeface="Söhne"/>
              </a:rPr>
              <a:t>Pour éviter les factures élevées, Google Cloud propose plusieurs outils : la définition de budgets au niveau du compte ou du projet, la création d'alertes lorsque les coûts approchent des limites budgétaires, l'utilisation de rapports pour surveiller les dépenses, et la mise en place de quotas pour prévenir la surconsommation de ressources.</a:t>
            </a:r>
          </a:p>
          <a:p>
            <a:pPr algn="l"/>
            <a:r>
              <a:rPr lang="fr-FR" sz="2000" b="0" i="0" dirty="0">
                <a:solidFill>
                  <a:srgbClr val="ECECEC"/>
                </a:solidFill>
                <a:effectLst/>
                <a:latin typeface="Söhne"/>
              </a:rPr>
              <a:t>Il existe deux types de quotas : les quotas de taux et les quotas d'allocation, appliqués au niveau du projet et réinitialisés à des intervalles spécifiques. Bien que les projets commencent tous avec les mêmes quotas, certains peuvent être modifiés en demandant une augmentation au support Google Cloud.</a:t>
            </a:r>
          </a:p>
        </p:txBody>
      </p:sp>
    </p:spTree>
    <p:extLst>
      <p:ext uri="{BB962C8B-B14F-4D97-AF65-F5344CB8AC3E}">
        <p14:creationId xmlns:p14="http://schemas.microsoft.com/office/powerpoint/2010/main" val="3384340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531224"/>
            <a:ext cx="11530647" cy="826354"/>
          </a:xfrm>
        </p:spPr>
        <p:txBody>
          <a:bodyPr>
            <a:normAutofit/>
          </a:bodyPr>
          <a:lstStyle/>
          <a:p>
            <a:pPr algn="l"/>
            <a:r>
              <a:rPr lang="fr-FR" sz="3200" dirty="0"/>
              <a:t>La hiérarchie des ressources </a:t>
            </a:r>
            <a:r>
              <a:rPr lang="fr-FR" sz="3200" dirty="0" err="1"/>
              <a:t>gcp</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La hiérarchie comprend quatre niveaux : ressources, projets, dossiers et nœud d'organisation.</a:t>
            </a:r>
          </a:p>
          <a:p>
            <a:pPr algn="l">
              <a:buFont typeface="Arial" panose="020B0604020202020204" pitchFamily="34" charset="0"/>
              <a:buChar char="•"/>
            </a:pPr>
            <a:r>
              <a:rPr lang="fr-FR" sz="2000" b="0" i="0" dirty="0">
                <a:solidFill>
                  <a:srgbClr val="ECECEC"/>
                </a:solidFill>
                <a:effectLst/>
                <a:latin typeface="Söhne"/>
              </a:rPr>
              <a:t>Les ressources (machines virtuelles, </a:t>
            </a:r>
            <a:r>
              <a:rPr lang="fr-FR" sz="2000" b="0" i="0" dirty="0" err="1">
                <a:solidFill>
                  <a:srgbClr val="ECECEC"/>
                </a:solidFill>
                <a:effectLst/>
                <a:latin typeface="Söhne"/>
              </a:rPr>
              <a:t>buckets</a:t>
            </a:r>
            <a:r>
              <a:rPr lang="fr-FR" sz="2000" b="0" i="0" dirty="0">
                <a:solidFill>
                  <a:srgbClr val="ECECEC"/>
                </a:solidFill>
                <a:effectLst/>
                <a:latin typeface="Söhne"/>
              </a:rPr>
              <a:t> Cloud Storage, etc.) sont au niveau le plus bas.</a:t>
            </a:r>
          </a:p>
          <a:p>
            <a:pPr algn="l">
              <a:buFont typeface="Arial" panose="020B0604020202020204" pitchFamily="34" charset="0"/>
              <a:buChar char="•"/>
            </a:pPr>
            <a:r>
              <a:rPr lang="fr-FR" sz="2000" b="0" i="0" dirty="0">
                <a:solidFill>
                  <a:srgbClr val="ECECEC"/>
                </a:solidFill>
                <a:effectLst/>
                <a:latin typeface="Söhne"/>
              </a:rPr>
              <a:t>Les projets regroupent les ressources et se situent au deuxième niveau.</a:t>
            </a:r>
          </a:p>
          <a:p>
            <a:pPr algn="l">
              <a:buFont typeface="Arial" panose="020B0604020202020204" pitchFamily="34" charset="0"/>
              <a:buChar char="•"/>
            </a:pPr>
            <a:r>
              <a:rPr lang="fr-FR" sz="2000" b="0" i="0" dirty="0">
                <a:solidFill>
                  <a:srgbClr val="ECECEC"/>
                </a:solidFill>
                <a:effectLst/>
                <a:latin typeface="Söhne"/>
              </a:rPr>
              <a:t>Les dossiers, et éventuellement les sous-dossiers, sont au troisième niveau et peuvent organiser les projets.</a:t>
            </a:r>
          </a:p>
          <a:p>
            <a:pPr algn="l">
              <a:buFont typeface="Arial" panose="020B0604020202020204" pitchFamily="34" charset="0"/>
              <a:buChar char="•"/>
            </a:pPr>
            <a:r>
              <a:rPr lang="fr-FR" sz="2000" b="0" i="0" dirty="0">
                <a:solidFill>
                  <a:srgbClr val="ECECEC"/>
                </a:solidFill>
                <a:effectLst/>
                <a:latin typeface="Söhne"/>
              </a:rPr>
              <a:t>Le nœud d'organisation, au niveau le plus élevé, englobe l'ensemble des projets, dossiers et ressources.</a:t>
            </a:r>
          </a:p>
          <a:p>
            <a:pPr algn="l">
              <a:buFont typeface="Arial" panose="020B0604020202020204" pitchFamily="34" charset="0"/>
              <a:buChar char="•"/>
            </a:pPr>
            <a:r>
              <a:rPr lang="fr-FR" sz="2000" b="0" i="0" dirty="0">
                <a:solidFill>
                  <a:srgbClr val="ECECEC"/>
                </a:solidFill>
                <a:effectLst/>
                <a:latin typeface="Söhne"/>
              </a:rPr>
              <a:t>La gestion des politiques est liée à cette hiérarchie : les politiques peuvent être définies au niveau du projet, du dossier et du nœud d'organisation.</a:t>
            </a:r>
          </a:p>
          <a:p>
            <a:pPr algn="l">
              <a:buFont typeface="Arial" panose="020B0604020202020204" pitchFamily="34" charset="0"/>
              <a:buChar char="•"/>
            </a:pPr>
            <a:r>
              <a:rPr lang="fr-FR" sz="2000" b="0" i="0" dirty="0">
                <a:solidFill>
                  <a:srgbClr val="ECECEC"/>
                </a:solidFill>
                <a:effectLst/>
                <a:latin typeface="Söhne"/>
              </a:rPr>
              <a:t>Certains services Google Cloud permettent également l'application de politiques au niveau des ressources individuelles.</a:t>
            </a:r>
          </a:p>
          <a:p>
            <a:pPr algn="l">
              <a:buFont typeface="Arial" panose="020B0604020202020204" pitchFamily="34" charset="0"/>
              <a:buChar char="•"/>
            </a:pPr>
            <a:r>
              <a:rPr lang="fr-FR" sz="2000" b="0" i="0" dirty="0">
                <a:solidFill>
                  <a:srgbClr val="ECECEC"/>
                </a:solidFill>
                <a:effectLst/>
                <a:latin typeface="Söhne"/>
              </a:rPr>
              <a:t>Les politiques sont héritées vers le bas : une politique appliquée à un dossier s'appliquera à tous les projets qu'il contient.</a:t>
            </a:r>
          </a:p>
        </p:txBody>
      </p:sp>
    </p:spTree>
    <p:extLst>
      <p:ext uri="{BB962C8B-B14F-4D97-AF65-F5344CB8AC3E}">
        <p14:creationId xmlns:p14="http://schemas.microsoft.com/office/powerpoint/2010/main" val="1896732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01F24709-DF28-923A-E29E-198A3DE01191}"/>
              </a:ext>
            </a:extLst>
          </p:cNvPr>
          <p:cNvPicPr>
            <a:picLocks noGrp="1" noChangeAspect="1"/>
          </p:cNvPicPr>
          <p:nvPr>
            <p:ph idx="1"/>
          </p:nvPr>
        </p:nvPicPr>
        <p:blipFill>
          <a:blip r:embed="rId2"/>
          <a:stretch>
            <a:fillRect/>
          </a:stretch>
        </p:blipFill>
        <p:spPr>
          <a:xfrm>
            <a:off x="6096000" y="2372644"/>
            <a:ext cx="5881636" cy="2813309"/>
          </a:xfrm>
          <a:prstGeom prst="rect">
            <a:avLst/>
          </a:prstGeom>
        </p:spPr>
      </p:pic>
      <p:pic>
        <p:nvPicPr>
          <p:cNvPr id="6" name="Image 5">
            <a:extLst>
              <a:ext uri="{FF2B5EF4-FFF2-40B4-BE49-F238E27FC236}">
                <a16:creationId xmlns:a16="http://schemas.microsoft.com/office/drawing/2014/main" id="{D0133278-E615-9963-4449-2D291C235404}"/>
              </a:ext>
            </a:extLst>
          </p:cNvPr>
          <p:cNvPicPr>
            <a:picLocks noChangeAspect="1"/>
          </p:cNvPicPr>
          <p:nvPr/>
        </p:nvPicPr>
        <p:blipFill>
          <a:blip r:embed="rId3"/>
          <a:stretch>
            <a:fillRect/>
          </a:stretch>
        </p:blipFill>
        <p:spPr>
          <a:xfrm>
            <a:off x="214364" y="2372645"/>
            <a:ext cx="5698755" cy="2813309"/>
          </a:xfrm>
          <a:prstGeom prst="rect">
            <a:avLst/>
          </a:prstGeom>
        </p:spPr>
      </p:pic>
      <p:sp>
        <p:nvSpPr>
          <p:cNvPr id="10" name="Titre 1">
            <a:extLst>
              <a:ext uri="{FF2B5EF4-FFF2-40B4-BE49-F238E27FC236}">
                <a16:creationId xmlns:a16="http://schemas.microsoft.com/office/drawing/2014/main" id="{3270EA32-923E-A37B-2862-07C31B1ED24A}"/>
              </a:ext>
            </a:extLst>
          </p:cNvPr>
          <p:cNvSpPr>
            <a:spLocks noGrp="1"/>
          </p:cNvSpPr>
          <p:nvPr>
            <p:ph type="title"/>
          </p:nvPr>
        </p:nvSpPr>
        <p:spPr>
          <a:xfrm>
            <a:off x="278175" y="639315"/>
            <a:ext cx="11530647" cy="1293028"/>
          </a:xfrm>
        </p:spPr>
        <p:txBody>
          <a:bodyPr>
            <a:normAutofit/>
          </a:bodyPr>
          <a:lstStyle/>
          <a:p>
            <a:pPr algn="l"/>
            <a:r>
              <a:rPr lang="fr-FR" sz="3200" dirty="0" err="1"/>
              <a:t>hierarchy</a:t>
            </a:r>
            <a:endParaRPr lang="fr-FR" sz="3200" dirty="0"/>
          </a:p>
        </p:txBody>
      </p:sp>
    </p:spTree>
    <p:extLst>
      <p:ext uri="{BB962C8B-B14F-4D97-AF65-F5344CB8AC3E}">
        <p14:creationId xmlns:p14="http://schemas.microsoft.com/office/powerpoint/2010/main" val="285357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Le SYSTÈME D’INFORMATION D’UNE ENTREPRISE</a:t>
            </a:r>
          </a:p>
        </p:txBody>
      </p:sp>
    </p:spTree>
    <p:extLst>
      <p:ext uri="{BB962C8B-B14F-4D97-AF65-F5344CB8AC3E}">
        <p14:creationId xmlns:p14="http://schemas.microsoft.com/office/powerpoint/2010/main" val="1550147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238720"/>
            <a:ext cx="11530647" cy="1293028"/>
          </a:xfrm>
        </p:spPr>
        <p:txBody>
          <a:bodyPr>
            <a:normAutofit/>
          </a:bodyPr>
          <a:lstStyle/>
          <a:p>
            <a:pPr algn="l"/>
            <a:r>
              <a:rPr lang="fr-FR" sz="3200" dirty="0"/>
              <a:t>IAM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lnSpcReduction="10000"/>
          </a:bodyPr>
          <a:lstStyle/>
          <a:p>
            <a:pPr algn="l">
              <a:buFont typeface="Arial" panose="020B0604020202020204" pitchFamily="34" charset="0"/>
              <a:buChar char="•"/>
            </a:pPr>
            <a:r>
              <a:rPr lang="fr-FR" sz="1800" b="0" i="0" dirty="0">
                <a:solidFill>
                  <a:srgbClr val="ECECEC"/>
                </a:solidFill>
                <a:effectLst/>
                <a:latin typeface="Söhne"/>
              </a:rPr>
              <a:t>Il existe trois types de rôles dans IAM : basiques, prédéfinis et personnalisés.</a:t>
            </a:r>
          </a:p>
          <a:p>
            <a:pPr algn="l">
              <a:buFont typeface="Arial" panose="020B0604020202020204" pitchFamily="34" charset="0"/>
              <a:buChar char="•"/>
            </a:pPr>
            <a:r>
              <a:rPr lang="fr-FR" sz="1800" b="0" i="0" dirty="0">
                <a:solidFill>
                  <a:srgbClr val="ECECEC"/>
                </a:solidFill>
                <a:effectLst/>
                <a:latin typeface="Söhne"/>
              </a:rPr>
              <a:t>Les rôles basiques ont une portée large et affectent toutes les ressources d'un projet Google Cloud lorsqu'ils y sont appliqués. Ils comprennent propriétaire, éditeur, lecture seule et administrateur de facturation.</a:t>
            </a:r>
          </a:p>
          <a:p>
            <a:pPr algn="l">
              <a:buFont typeface="Arial" panose="020B0604020202020204" pitchFamily="34" charset="0"/>
              <a:buChar char="•"/>
            </a:pPr>
            <a:r>
              <a:rPr lang="fr-FR" sz="1800" b="0" i="0" dirty="0">
                <a:solidFill>
                  <a:srgbClr val="ECECEC"/>
                </a:solidFill>
                <a:effectLst/>
                <a:latin typeface="Söhne"/>
              </a:rPr>
              <a:t>Les rôles prédéfinis sont spécifiques à certains services Google Cloud et définissent un ensemble d'actions prédéfinies. Par exemple, </a:t>
            </a:r>
            <a:r>
              <a:rPr lang="fr-FR" sz="1800" b="0" i="0" dirty="0" err="1">
                <a:solidFill>
                  <a:srgbClr val="ECECEC"/>
                </a:solidFill>
                <a:effectLst/>
                <a:latin typeface="Söhne"/>
              </a:rPr>
              <a:t>Compute</a:t>
            </a:r>
            <a:r>
              <a:rPr lang="fr-FR" sz="1800" b="0" i="0" dirty="0">
                <a:solidFill>
                  <a:srgbClr val="ECECEC"/>
                </a:solidFill>
                <a:effectLst/>
                <a:latin typeface="Söhne"/>
              </a:rPr>
              <a:t> Engine propose des rôles prédéfinis comme "</a:t>
            </a:r>
            <a:r>
              <a:rPr lang="fr-FR" sz="1800" b="0" i="0" dirty="0" err="1">
                <a:solidFill>
                  <a:srgbClr val="ECECEC"/>
                </a:solidFill>
                <a:effectLst/>
                <a:latin typeface="Söhne"/>
              </a:rPr>
              <a:t>instanceAdmin</a:t>
            </a:r>
            <a:r>
              <a:rPr lang="fr-FR" sz="1800" b="0" i="0" dirty="0">
                <a:solidFill>
                  <a:srgbClr val="ECECEC"/>
                </a:solidFill>
                <a:effectLst/>
                <a:latin typeface="Söhne"/>
              </a:rPr>
              <a:t>" pour gérer des ressources spécifiques.</a:t>
            </a:r>
          </a:p>
          <a:p>
            <a:pPr algn="l">
              <a:buFont typeface="Arial" panose="020B0604020202020204" pitchFamily="34" charset="0"/>
              <a:buChar char="•"/>
            </a:pPr>
            <a:r>
              <a:rPr lang="fr-FR" sz="1800" b="0" i="0" dirty="0">
                <a:solidFill>
                  <a:srgbClr val="ECECEC"/>
                </a:solidFill>
                <a:effectLst/>
                <a:latin typeface="Söhne"/>
              </a:rPr>
              <a:t>Les rôles personnalisés sont utilisés pour attribuer des autorisations plus spécifiques selon le principe du "moindre privilège". Par exemple, créer un rôle "</a:t>
            </a:r>
            <a:r>
              <a:rPr lang="fr-FR" sz="1800" b="0" i="0" dirty="0" err="1">
                <a:solidFill>
                  <a:srgbClr val="ECECEC"/>
                </a:solidFill>
                <a:effectLst/>
                <a:latin typeface="Söhne"/>
              </a:rPr>
              <a:t>instanceOperator</a:t>
            </a:r>
            <a:r>
              <a:rPr lang="fr-FR" sz="1800" b="0" i="0" dirty="0">
                <a:solidFill>
                  <a:srgbClr val="ECECEC"/>
                </a:solidFill>
                <a:effectLst/>
                <a:latin typeface="Söhne"/>
              </a:rPr>
              <a:t>" pour permettre à certains utilisateurs de gérer les machines virtuelles sans pouvoir les reconfigurer.</a:t>
            </a:r>
          </a:p>
          <a:p>
            <a:pPr algn="l">
              <a:buFont typeface="Arial" panose="020B0604020202020204" pitchFamily="34" charset="0"/>
              <a:buChar char="•"/>
            </a:pPr>
            <a:r>
              <a:rPr lang="fr-FR" sz="1800" b="0" i="0" dirty="0">
                <a:solidFill>
                  <a:srgbClr val="ECECEC"/>
                </a:solidFill>
                <a:effectLst/>
                <a:latin typeface="Söhne"/>
              </a:rPr>
              <a:t>Les comptes de service sont utilisés pour authentifier les machines virtuelles auprès des services Google Cloud. Ils sont associés à une adresse e-mail et utilisent des clés cryptographiques pour accéder aux ressources.</a:t>
            </a:r>
          </a:p>
          <a:p>
            <a:pPr algn="l">
              <a:buFont typeface="Arial" panose="020B0604020202020204" pitchFamily="34" charset="0"/>
              <a:buChar char="•"/>
            </a:pPr>
            <a:r>
              <a:rPr lang="fr-FR" sz="1800" b="0" i="0" dirty="0">
                <a:solidFill>
                  <a:srgbClr val="ECECEC"/>
                </a:solidFill>
                <a:effectLst/>
                <a:latin typeface="Söhne"/>
              </a:rPr>
              <a:t>Les rôles attribués à un compte de service déterminent les actions qu'une application exécutée dans une machine virtuelle avec ce compte peut effectuer, comme créer, modifier ou supprimer d'autres machines virtuelles.</a:t>
            </a:r>
          </a:p>
        </p:txBody>
      </p:sp>
    </p:spTree>
    <p:extLst>
      <p:ext uri="{BB962C8B-B14F-4D97-AF65-F5344CB8AC3E}">
        <p14:creationId xmlns:p14="http://schemas.microsoft.com/office/powerpoint/2010/main" val="813566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34632" y="151635"/>
            <a:ext cx="11530647" cy="1293028"/>
          </a:xfrm>
        </p:spPr>
        <p:txBody>
          <a:bodyPr>
            <a:normAutofit/>
          </a:bodyPr>
          <a:lstStyle/>
          <a:p>
            <a:pPr algn="l"/>
            <a:r>
              <a:rPr lang="fr-FR" sz="3200" dirty="0"/>
              <a:t>IAM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561581"/>
            <a:ext cx="10351747" cy="4578728"/>
          </a:xfrm>
        </p:spPr>
        <p:txBody>
          <a:bodyPr>
            <a:normAutofit/>
          </a:bodyPr>
          <a:lstStyle/>
          <a:p>
            <a:pPr marL="0" indent="0">
              <a:buNone/>
            </a:pPr>
            <a:r>
              <a:rPr lang="fr-FR" sz="1800" dirty="0">
                <a:latin typeface="Roboto" panose="02000000000000000000" pitchFamily="2" charset="0"/>
              </a:rPr>
              <a:t>QUIZ : </a:t>
            </a:r>
          </a:p>
          <a:p>
            <a:r>
              <a:rPr lang="fr-FR" sz="1800" dirty="0" err="1">
                <a:effectLst/>
                <a:latin typeface="Roboto" panose="02000000000000000000" pitchFamily="2" charset="0"/>
              </a:rPr>
              <a:t>Choose</a:t>
            </a:r>
            <a:r>
              <a:rPr lang="fr-FR" sz="1800" dirty="0">
                <a:effectLst/>
                <a:latin typeface="Roboto" panose="02000000000000000000" pitchFamily="2" charset="0"/>
              </a:rPr>
              <a:t> the correct </a:t>
            </a:r>
            <a:r>
              <a:rPr lang="fr-FR" sz="1800" dirty="0" err="1">
                <a:effectLst/>
                <a:latin typeface="Roboto" panose="02000000000000000000" pitchFamily="2" charset="0"/>
              </a:rPr>
              <a:t>completion</a:t>
            </a:r>
            <a:r>
              <a:rPr lang="fr-FR" sz="1800" dirty="0">
                <a:effectLst/>
                <a:latin typeface="Roboto" panose="02000000000000000000" pitchFamily="2" charset="0"/>
              </a:rPr>
              <a:t>: Services and APIs are </a:t>
            </a:r>
            <a:r>
              <a:rPr lang="fr-FR" sz="1800" dirty="0" err="1">
                <a:effectLst/>
                <a:latin typeface="Roboto" panose="02000000000000000000" pitchFamily="2" charset="0"/>
              </a:rPr>
              <a:t>enabled</a:t>
            </a:r>
            <a:r>
              <a:rPr lang="fr-FR" sz="1800" dirty="0">
                <a:effectLst/>
                <a:latin typeface="Roboto" panose="02000000000000000000" pitchFamily="2" charset="0"/>
              </a:rPr>
              <a:t> on a per-__________ basis. </a:t>
            </a:r>
            <a:endParaRPr lang="fr-FR" sz="1400" dirty="0"/>
          </a:p>
          <a:p>
            <a:pPr lvl="1"/>
            <a:r>
              <a:rPr lang="fr-FR" sz="1600" dirty="0">
                <a:effectLst/>
                <a:latin typeface="Roboto" panose="02000000000000000000" pitchFamily="2" charset="0"/>
              </a:rPr>
              <a:t>A: Folder</a:t>
            </a:r>
          </a:p>
          <a:p>
            <a:pPr lvl="1"/>
            <a:r>
              <a:rPr lang="fr-FR" sz="1600" b="1" dirty="0">
                <a:effectLst/>
                <a:latin typeface="Roboto" panose="02000000000000000000" pitchFamily="2" charset="0"/>
              </a:rPr>
              <a:t>B: Project </a:t>
            </a:r>
            <a:endParaRPr lang="fr-FR" sz="1200" dirty="0"/>
          </a:p>
          <a:p>
            <a:pPr lvl="1"/>
            <a:r>
              <a:rPr lang="fr-FR" sz="1600" dirty="0">
                <a:effectLst/>
                <a:latin typeface="Roboto" panose="02000000000000000000" pitchFamily="2" charset="0"/>
              </a:rPr>
              <a:t>C: </a:t>
            </a:r>
            <a:r>
              <a:rPr lang="fr-FR" sz="1600" dirty="0" err="1">
                <a:effectLst/>
                <a:latin typeface="Roboto" panose="02000000000000000000" pitchFamily="2" charset="0"/>
              </a:rPr>
              <a:t>Organization</a:t>
            </a:r>
            <a:endParaRPr lang="fr-FR" sz="1600" dirty="0">
              <a:latin typeface="Roboto" panose="02000000000000000000" pitchFamily="2" charset="0"/>
            </a:endParaRPr>
          </a:p>
          <a:p>
            <a:pPr lvl="1"/>
            <a:r>
              <a:rPr lang="fr-FR" sz="1600" dirty="0">
                <a:effectLst/>
                <a:latin typeface="Roboto" panose="02000000000000000000" pitchFamily="2" charset="0"/>
              </a:rPr>
              <a:t>D: </a:t>
            </a:r>
            <a:r>
              <a:rPr lang="fr-FR" sz="1600" dirty="0" err="1">
                <a:effectLst/>
                <a:latin typeface="Roboto" panose="02000000000000000000" pitchFamily="2" charset="0"/>
              </a:rPr>
              <a:t>Billing</a:t>
            </a:r>
            <a:r>
              <a:rPr lang="fr-FR" sz="1600" dirty="0">
                <a:effectLst/>
                <a:latin typeface="Roboto" panose="02000000000000000000" pitchFamily="2" charset="0"/>
              </a:rPr>
              <a:t> </a:t>
            </a:r>
            <a:r>
              <a:rPr lang="fr-FR" sz="1600" dirty="0" err="1">
                <a:effectLst/>
                <a:latin typeface="Roboto" panose="02000000000000000000" pitchFamily="2" charset="0"/>
              </a:rPr>
              <a:t>account</a:t>
            </a:r>
            <a:br>
              <a:rPr lang="fr-FR" sz="1600" dirty="0">
                <a:effectLst/>
                <a:latin typeface="Roboto" panose="02000000000000000000" pitchFamily="2" charset="0"/>
              </a:rPr>
            </a:br>
            <a:endParaRPr lang="fr-FR" sz="800" dirty="0"/>
          </a:p>
          <a:p>
            <a:pPr marL="0" indent="0">
              <a:buNone/>
            </a:pPr>
            <a:r>
              <a:rPr lang="fr-FR" sz="1800" dirty="0">
                <a:latin typeface="Roboto" panose="02000000000000000000" pitchFamily="2" charset="0"/>
              </a:rPr>
              <a:t>QUIZ 2</a:t>
            </a:r>
          </a:p>
          <a:p>
            <a:r>
              <a:rPr lang="fr-FR" sz="1800" dirty="0" err="1">
                <a:effectLst/>
                <a:latin typeface="Roboto" panose="02000000000000000000" pitchFamily="2" charset="0"/>
              </a:rPr>
              <a:t>Order</a:t>
            </a:r>
            <a:r>
              <a:rPr lang="fr-FR" sz="1800" dirty="0">
                <a:effectLst/>
                <a:latin typeface="Roboto" panose="02000000000000000000" pitchFamily="2" charset="0"/>
              </a:rPr>
              <a:t> </a:t>
            </a:r>
            <a:r>
              <a:rPr lang="fr-FR" sz="1800" dirty="0" err="1">
                <a:effectLst/>
                <a:latin typeface="Roboto" panose="02000000000000000000" pitchFamily="2" charset="0"/>
              </a:rPr>
              <a:t>these</a:t>
            </a:r>
            <a:r>
              <a:rPr lang="fr-FR" sz="1800" dirty="0">
                <a:effectLst/>
                <a:latin typeface="Roboto" panose="02000000000000000000" pitchFamily="2" charset="0"/>
              </a:rPr>
              <a:t> IAM </a:t>
            </a:r>
            <a:r>
              <a:rPr lang="fr-FR" sz="1800" dirty="0" err="1">
                <a:effectLst/>
                <a:latin typeface="Roboto" panose="02000000000000000000" pitchFamily="2" charset="0"/>
              </a:rPr>
              <a:t>role</a:t>
            </a:r>
            <a:r>
              <a:rPr lang="fr-FR" sz="1800" dirty="0">
                <a:effectLst/>
                <a:latin typeface="Roboto" panose="02000000000000000000" pitchFamily="2" charset="0"/>
              </a:rPr>
              <a:t> types </a:t>
            </a:r>
            <a:r>
              <a:rPr lang="fr-FR" sz="1800" dirty="0" err="1">
                <a:effectLst/>
                <a:latin typeface="Roboto" panose="02000000000000000000" pitchFamily="2" charset="0"/>
              </a:rPr>
              <a:t>from</a:t>
            </a:r>
            <a:r>
              <a:rPr lang="fr-FR" sz="1800" dirty="0">
                <a:effectLst/>
                <a:latin typeface="Roboto" panose="02000000000000000000" pitchFamily="2" charset="0"/>
              </a:rPr>
              <a:t> </a:t>
            </a:r>
            <a:r>
              <a:rPr lang="fr-FR" sz="1800" dirty="0" err="1">
                <a:effectLst/>
                <a:latin typeface="Roboto" panose="02000000000000000000" pitchFamily="2" charset="0"/>
              </a:rPr>
              <a:t>broadest</a:t>
            </a:r>
            <a:r>
              <a:rPr lang="fr-FR" sz="1800" dirty="0">
                <a:effectLst/>
                <a:latin typeface="Roboto" panose="02000000000000000000" pitchFamily="2" charset="0"/>
              </a:rPr>
              <a:t> to </a:t>
            </a:r>
            <a:r>
              <a:rPr lang="fr-FR" sz="1800" dirty="0" err="1">
                <a:effectLst/>
                <a:latin typeface="Roboto" panose="02000000000000000000" pitchFamily="2" charset="0"/>
              </a:rPr>
              <a:t>finest-grained</a:t>
            </a:r>
            <a:r>
              <a:rPr lang="fr-FR" sz="1800" dirty="0">
                <a:effectLst/>
                <a:latin typeface="Roboto" panose="02000000000000000000" pitchFamily="2" charset="0"/>
              </a:rPr>
              <a:t>. </a:t>
            </a:r>
            <a:endParaRPr lang="fr-FR" sz="800" dirty="0"/>
          </a:p>
          <a:p>
            <a:pPr lvl="1"/>
            <a:r>
              <a:rPr lang="fr-FR" sz="1600" dirty="0">
                <a:effectLst/>
                <a:latin typeface="Roboto" panose="02000000000000000000" pitchFamily="2" charset="0"/>
              </a:rPr>
              <a:t>A: Custom </a:t>
            </a:r>
            <a:r>
              <a:rPr lang="fr-FR" sz="1600" dirty="0" err="1">
                <a:effectLst/>
                <a:latin typeface="Roboto" panose="02000000000000000000" pitchFamily="2" charset="0"/>
              </a:rPr>
              <a:t>roles</a:t>
            </a:r>
            <a:r>
              <a:rPr lang="fr-FR" sz="1600" dirty="0">
                <a:effectLst/>
                <a:latin typeface="Roboto" panose="02000000000000000000" pitchFamily="2" charset="0"/>
              </a:rPr>
              <a:t>, </a:t>
            </a:r>
            <a:r>
              <a:rPr lang="fr-FR" sz="1600" dirty="0" err="1">
                <a:effectLst/>
                <a:latin typeface="Roboto" panose="02000000000000000000" pitchFamily="2" charset="0"/>
              </a:rPr>
              <a:t>predefined</a:t>
            </a:r>
            <a:r>
              <a:rPr lang="fr-FR" sz="1600" dirty="0">
                <a:effectLst/>
                <a:latin typeface="Roboto" panose="02000000000000000000" pitchFamily="2" charset="0"/>
              </a:rPr>
              <a:t> </a:t>
            </a:r>
            <a:r>
              <a:rPr lang="fr-FR" sz="1600" dirty="0" err="1">
                <a:effectLst/>
                <a:latin typeface="Roboto" panose="02000000000000000000" pitchFamily="2" charset="0"/>
              </a:rPr>
              <a:t>roles</a:t>
            </a:r>
            <a:r>
              <a:rPr lang="fr-FR" sz="1600" dirty="0">
                <a:effectLst/>
                <a:latin typeface="Roboto" panose="02000000000000000000" pitchFamily="2" charset="0"/>
              </a:rPr>
              <a:t>, basic </a:t>
            </a:r>
            <a:r>
              <a:rPr lang="fr-FR" sz="1600" dirty="0" err="1">
                <a:effectLst/>
                <a:latin typeface="Roboto" panose="02000000000000000000" pitchFamily="2" charset="0"/>
              </a:rPr>
              <a:t>roles</a:t>
            </a:r>
            <a:r>
              <a:rPr lang="fr-FR" sz="1600" dirty="0">
                <a:effectLst/>
                <a:latin typeface="Roboto" panose="02000000000000000000" pitchFamily="2" charset="0"/>
              </a:rPr>
              <a:t> </a:t>
            </a:r>
          </a:p>
          <a:p>
            <a:pPr lvl="1"/>
            <a:r>
              <a:rPr lang="fr-FR" sz="1600" dirty="0">
                <a:effectLst/>
                <a:latin typeface="Roboto" panose="02000000000000000000" pitchFamily="2" charset="0"/>
              </a:rPr>
              <a:t>B: </a:t>
            </a:r>
            <a:r>
              <a:rPr lang="fr-FR" sz="1600" dirty="0" err="1">
                <a:effectLst/>
                <a:latin typeface="Roboto" panose="02000000000000000000" pitchFamily="2" charset="0"/>
              </a:rPr>
              <a:t>Predefined</a:t>
            </a:r>
            <a:r>
              <a:rPr lang="fr-FR" sz="1600" dirty="0">
                <a:effectLst/>
                <a:latin typeface="Roboto" panose="02000000000000000000" pitchFamily="2" charset="0"/>
              </a:rPr>
              <a:t> </a:t>
            </a:r>
            <a:r>
              <a:rPr lang="fr-FR" sz="1600" dirty="0" err="1">
                <a:effectLst/>
                <a:latin typeface="Roboto" panose="02000000000000000000" pitchFamily="2" charset="0"/>
              </a:rPr>
              <a:t>roles</a:t>
            </a:r>
            <a:r>
              <a:rPr lang="fr-FR" sz="1600" dirty="0">
                <a:effectLst/>
                <a:latin typeface="Roboto" panose="02000000000000000000" pitchFamily="2" charset="0"/>
              </a:rPr>
              <a:t>, custom </a:t>
            </a:r>
            <a:r>
              <a:rPr lang="fr-FR" sz="1600" dirty="0" err="1">
                <a:effectLst/>
                <a:latin typeface="Roboto" panose="02000000000000000000" pitchFamily="2" charset="0"/>
              </a:rPr>
              <a:t>roles</a:t>
            </a:r>
            <a:r>
              <a:rPr lang="fr-FR" sz="1600" dirty="0">
                <a:effectLst/>
                <a:latin typeface="Roboto" panose="02000000000000000000" pitchFamily="2" charset="0"/>
              </a:rPr>
              <a:t>, basic </a:t>
            </a:r>
            <a:r>
              <a:rPr lang="fr-FR" sz="1600" dirty="0" err="1">
                <a:effectLst/>
                <a:latin typeface="Roboto" panose="02000000000000000000" pitchFamily="2" charset="0"/>
              </a:rPr>
              <a:t>roles</a:t>
            </a:r>
            <a:endParaRPr lang="fr-FR" sz="600" dirty="0"/>
          </a:p>
          <a:p>
            <a:pPr lvl="1"/>
            <a:r>
              <a:rPr lang="fr-FR" sz="1600" b="1" dirty="0">
                <a:effectLst/>
                <a:latin typeface="Roboto" panose="02000000000000000000" pitchFamily="2" charset="0"/>
              </a:rPr>
              <a:t>C: Basic </a:t>
            </a:r>
            <a:r>
              <a:rPr lang="fr-FR" sz="1600" b="1" dirty="0" err="1">
                <a:effectLst/>
                <a:latin typeface="Roboto" panose="02000000000000000000" pitchFamily="2" charset="0"/>
              </a:rPr>
              <a:t>roles</a:t>
            </a:r>
            <a:r>
              <a:rPr lang="fr-FR" sz="1600" b="1" dirty="0">
                <a:effectLst/>
                <a:latin typeface="Roboto" panose="02000000000000000000" pitchFamily="2" charset="0"/>
              </a:rPr>
              <a:t>, </a:t>
            </a:r>
            <a:r>
              <a:rPr lang="fr-FR" sz="1600" b="1" dirty="0" err="1">
                <a:effectLst/>
                <a:latin typeface="Roboto" panose="02000000000000000000" pitchFamily="2" charset="0"/>
              </a:rPr>
              <a:t>predefined</a:t>
            </a:r>
            <a:r>
              <a:rPr lang="fr-FR" sz="1600" b="1" dirty="0">
                <a:effectLst/>
                <a:latin typeface="Roboto" panose="02000000000000000000" pitchFamily="2" charset="0"/>
              </a:rPr>
              <a:t> </a:t>
            </a:r>
            <a:r>
              <a:rPr lang="fr-FR" sz="1600" b="1" dirty="0" err="1">
                <a:effectLst/>
                <a:latin typeface="Roboto" panose="02000000000000000000" pitchFamily="2" charset="0"/>
              </a:rPr>
              <a:t>roles</a:t>
            </a:r>
            <a:r>
              <a:rPr lang="fr-FR" sz="1600" b="1" dirty="0">
                <a:effectLst/>
                <a:latin typeface="Roboto" panose="02000000000000000000" pitchFamily="2" charset="0"/>
              </a:rPr>
              <a:t>, custom </a:t>
            </a:r>
            <a:r>
              <a:rPr lang="fr-FR" sz="1600" b="1" dirty="0" err="1">
                <a:effectLst/>
                <a:latin typeface="Roboto" panose="02000000000000000000" pitchFamily="2" charset="0"/>
              </a:rPr>
              <a:t>roles</a:t>
            </a:r>
            <a:endParaRPr lang="fr-FR" sz="600" dirty="0"/>
          </a:p>
        </p:txBody>
      </p:sp>
    </p:spTree>
    <p:extLst>
      <p:ext uri="{BB962C8B-B14F-4D97-AF65-F5344CB8AC3E}">
        <p14:creationId xmlns:p14="http://schemas.microsoft.com/office/powerpoint/2010/main" val="372871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151635"/>
            <a:ext cx="11530647" cy="1293028"/>
          </a:xfrm>
        </p:spPr>
        <p:txBody>
          <a:bodyPr>
            <a:normAutofit/>
          </a:bodyPr>
          <a:lstStyle/>
          <a:p>
            <a:pPr algn="l"/>
            <a:r>
              <a:rPr lang="fr-FR" sz="3200" dirty="0"/>
              <a:t>VPC</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02412" y="1631249"/>
            <a:ext cx="10787174" cy="4578728"/>
          </a:xfrm>
        </p:spPr>
        <p:txBody>
          <a:bodyPr>
            <a:normAutofit/>
          </a:bodyPr>
          <a:lstStyle/>
          <a:p>
            <a:pPr algn="l">
              <a:buFont typeface="Arial" panose="020B0604020202020204" pitchFamily="34" charset="0"/>
              <a:buChar char="•"/>
            </a:pPr>
            <a:r>
              <a:rPr lang="fr-FR" sz="1800" b="0" i="0" dirty="0">
                <a:solidFill>
                  <a:srgbClr val="ECECEC"/>
                </a:solidFill>
                <a:effectLst/>
                <a:latin typeface="Söhne"/>
              </a:rPr>
              <a:t>Un réseau privé virtuel, ou VPC, est un modèle de cloud </a:t>
            </a:r>
            <a:r>
              <a:rPr lang="fr-FR" sz="1800" b="0" i="0" dirty="0" err="1">
                <a:solidFill>
                  <a:srgbClr val="ECECEC"/>
                </a:solidFill>
                <a:effectLst/>
                <a:latin typeface="Söhne"/>
              </a:rPr>
              <a:t>computing</a:t>
            </a:r>
            <a:r>
              <a:rPr lang="fr-FR" sz="1800" b="0" i="0" dirty="0">
                <a:solidFill>
                  <a:srgbClr val="ECECEC"/>
                </a:solidFill>
                <a:effectLst/>
                <a:latin typeface="Söhne"/>
              </a:rPr>
              <a:t> sécurisé et privé hébergé au sein d'un cloud public, tel que Google Cloud.</a:t>
            </a:r>
          </a:p>
          <a:p>
            <a:pPr algn="l">
              <a:buFont typeface="Arial" panose="020B0604020202020204" pitchFamily="34" charset="0"/>
              <a:buChar char="•"/>
            </a:pPr>
            <a:r>
              <a:rPr lang="fr-FR" sz="1800" b="0" i="0" dirty="0">
                <a:solidFill>
                  <a:srgbClr val="ECECEC"/>
                </a:solidFill>
                <a:effectLst/>
                <a:latin typeface="Söhne"/>
              </a:rPr>
              <a:t>Sur un VPC, les clients peuvent exécuter du code, stocker des données, héberger des sites web et effectuer toutes les autres tâches possibles dans un cloud privé ordinaire, mais ce cloud privé est hébergé à distance par un fournisseur de cloud public.</a:t>
            </a:r>
          </a:p>
          <a:p>
            <a:pPr algn="l">
              <a:buFont typeface="Arial" panose="020B0604020202020204" pitchFamily="34" charset="0"/>
              <a:buChar char="•"/>
            </a:pPr>
            <a:r>
              <a:rPr lang="fr-FR" sz="1800" b="0" i="0" dirty="0">
                <a:solidFill>
                  <a:srgbClr val="ECECEC"/>
                </a:solidFill>
                <a:effectLst/>
                <a:latin typeface="Söhne"/>
              </a:rPr>
              <a:t>Les VPC combinent donc la scalabilité et la commodité du cloud public avec l'isolation des données du cloud privé.</a:t>
            </a:r>
          </a:p>
          <a:p>
            <a:pPr algn="l">
              <a:buFont typeface="Arial" panose="020B0604020202020204" pitchFamily="34" charset="0"/>
              <a:buChar char="•"/>
            </a:pPr>
            <a:r>
              <a:rPr lang="fr-FR" sz="1800" b="0" i="0" dirty="0">
                <a:solidFill>
                  <a:srgbClr val="ECECEC"/>
                </a:solidFill>
                <a:effectLst/>
                <a:latin typeface="Söhne"/>
              </a:rPr>
              <a:t>Les réseaux VPC connectent les ressources Google Cloud entre elles et à internet. Cela inclut la segmentation des réseaux, l'utilisation de règles de pare-feu pour restreindre l'accès aux instances, et la création de routes statiques pour rediriger le trafic vers des destinations spécifiques.</a:t>
            </a:r>
          </a:p>
          <a:p>
            <a:pPr algn="l">
              <a:buFont typeface="Arial" panose="020B0604020202020204" pitchFamily="34" charset="0"/>
              <a:buChar char="•"/>
            </a:pPr>
            <a:r>
              <a:rPr lang="fr-FR" sz="1800" b="0" i="0" dirty="0">
                <a:solidFill>
                  <a:srgbClr val="ECECEC"/>
                </a:solidFill>
                <a:effectLst/>
                <a:latin typeface="Söhne"/>
              </a:rPr>
              <a:t>Un aspect surprenant pour de nombreux nouveaux utilisateurs de Google Cloud : les réseaux VPC Google sont globaux. Ils peuvent également avoir des sous-réseaux, qui sont des parties segmentées du réseau plus large, dans n'importe quelle région Google Cloud dans le monde. Les sous-réseaux peuvent couvrir les zones qui composent une région. Cette architecture facilite la définition de mises en réseau avec une portée globale, et les ressources peuvent même être dans différentes zones sur le même sous-réseau.</a:t>
            </a:r>
          </a:p>
        </p:txBody>
      </p:sp>
    </p:spTree>
    <p:extLst>
      <p:ext uri="{BB962C8B-B14F-4D97-AF65-F5344CB8AC3E}">
        <p14:creationId xmlns:p14="http://schemas.microsoft.com/office/powerpoint/2010/main" val="1198581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3" y="471764"/>
            <a:ext cx="11530647" cy="1293028"/>
          </a:xfrm>
        </p:spPr>
        <p:txBody>
          <a:bodyPr>
            <a:normAutofit/>
          </a:bodyPr>
          <a:lstStyle/>
          <a:p>
            <a:pPr algn="l"/>
            <a:r>
              <a:rPr lang="fr-FR" sz="3200" dirty="0"/>
              <a:t>COMPUTE ENGINE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7624" y="1932343"/>
            <a:ext cx="10351747" cy="4107699"/>
          </a:xfrm>
        </p:spPr>
        <p:txBody>
          <a:bodyPr>
            <a:normAutofit/>
          </a:bodyPr>
          <a:lstStyle/>
          <a:p>
            <a:pPr algn="l">
              <a:buFont typeface="Arial" panose="020B0604020202020204" pitchFamily="34" charset="0"/>
              <a:buChar char="•"/>
            </a:pPr>
            <a:r>
              <a:rPr lang="fr-FR" sz="2000" b="0" i="0" dirty="0" err="1">
                <a:solidFill>
                  <a:srgbClr val="ECECEC"/>
                </a:solidFill>
                <a:effectLst/>
                <a:latin typeface="Söhne"/>
              </a:rPr>
              <a:t>Compute</a:t>
            </a:r>
            <a:r>
              <a:rPr lang="fr-FR" sz="2000" b="0" i="0" dirty="0">
                <a:solidFill>
                  <a:srgbClr val="ECECEC"/>
                </a:solidFill>
                <a:effectLst/>
                <a:latin typeface="Söhne"/>
              </a:rPr>
              <a:t> Engine permet aux utilisateurs de créer et d'exécuter des machines virtuelles sur l'infrastructure Google, sans investissements initiaux.</a:t>
            </a:r>
          </a:p>
          <a:p>
            <a:pPr algn="l">
              <a:buFont typeface="Arial" panose="020B0604020202020204" pitchFamily="34" charset="0"/>
              <a:buChar char="•"/>
            </a:pPr>
            <a:r>
              <a:rPr lang="fr-FR" sz="2000" b="0" i="0" dirty="0">
                <a:solidFill>
                  <a:srgbClr val="ECECEC"/>
                </a:solidFill>
                <a:effectLst/>
                <a:latin typeface="Söhne"/>
              </a:rPr>
              <a:t>Chaque machine virtuelle offre les fonctionnalités d'un système d'exploitation complet et peut être configurée selon les besoins en CPU, mémoire, stockage et système d'exploitation.</a:t>
            </a:r>
          </a:p>
          <a:p>
            <a:pPr algn="l">
              <a:buFont typeface="Arial" panose="020B0604020202020204" pitchFamily="34" charset="0"/>
              <a:buChar char="•"/>
            </a:pPr>
            <a:r>
              <a:rPr lang="fr-FR" sz="2000" b="0" i="0" dirty="0">
                <a:solidFill>
                  <a:srgbClr val="ECECEC"/>
                </a:solidFill>
                <a:effectLst/>
                <a:latin typeface="Söhne"/>
              </a:rPr>
              <a:t>Les instances peuvent être créées via la console Google Cloud, le CLI ou l'API </a:t>
            </a:r>
            <a:r>
              <a:rPr lang="fr-FR" sz="2000" b="0" i="0" dirty="0" err="1">
                <a:solidFill>
                  <a:srgbClr val="ECECEC"/>
                </a:solidFill>
                <a:effectLst/>
                <a:latin typeface="Söhne"/>
              </a:rPr>
              <a:t>Compute</a:t>
            </a:r>
            <a:r>
              <a:rPr lang="fr-FR" sz="2000" b="0" i="0" dirty="0">
                <a:solidFill>
                  <a:srgbClr val="ECECEC"/>
                </a:solidFill>
                <a:effectLst/>
                <a:latin typeface="Söhne"/>
              </a:rPr>
              <a:t> Engine.</a:t>
            </a:r>
          </a:p>
          <a:p>
            <a:pPr algn="l">
              <a:buFont typeface="Arial" panose="020B0604020202020204" pitchFamily="34" charset="0"/>
              <a:buChar char="•"/>
            </a:pPr>
            <a:r>
              <a:rPr lang="fr-FR" sz="2000" b="0" i="0" dirty="0" err="1">
                <a:solidFill>
                  <a:srgbClr val="ECECEC"/>
                </a:solidFill>
                <a:effectLst/>
                <a:latin typeface="Söhne"/>
              </a:rPr>
              <a:t>Compute</a:t>
            </a:r>
            <a:r>
              <a:rPr lang="fr-FR" sz="2000" b="0" i="0" dirty="0">
                <a:solidFill>
                  <a:srgbClr val="ECECEC"/>
                </a:solidFill>
                <a:effectLst/>
                <a:latin typeface="Söhne"/>
              </a:rPr>
              <a:t> Engine offre plusieurs options de stockage avec des caractéristiques de prix et de performances uniques.</a:t>
            </a:r>
          </a:p>
          <a:p>
            <a:pPr algn="l">
              <a:buFont typeface="Arial" panose="020B0604020202020204" pitchFamily="34" charset="0"/>
              <a:buChar char="•"/>
            </a:pPr>
            <a:r>
              <a:rPr lang="fr-FR" sz="2000" b="0" i="0" dirty="0">
                <a:solidFill>
                  <a:srgbClr val="ECECEC"/>
                </a:solidFill>
                <a:effectLst/>
                <a:latin typeface="Söhne"/>
              </a:rPr>
              <a:t>Les types de machines personnalisés permettent de choisir précisément les propriétés des instances selon les besoins.</a:t>
            </a:r>
          </a:p>
          <a:p>
            <a:pPr algn="l">
              <a:buFont typeface="Arial" panose="020B0604020202020204" pitchFamily="34" charset="0"/>
              <a:buChar char="•"/>
            </a:pPr>
            <a:r>
              <a:rPr lang="fr-FR" sz="2000" b="0" i="0" dirty="0">
                <a:solidFill>
                  <a:srgbClr val="ECECEC"/>
                </a:solidFill>
                <a:effectLst/>
                <a:latin typeface="Söhne"/>
              </a:rPr>
              <a:t>L'utilisation de disques persistants est recommandée pour le stockage.</a:t>
            </a:r>
          </a:p>
          <a:p>
            <a:pPr algn="l">
              <a:buFont typeface="Arial" panose="020B0604020202020204" pitchFamily="34" charset="0"/>
              <a:buChar char="•"/>
            </a:pPr>
            <a:r>
              <a:rPr lang="fr-FR" sz="2000" b="0" i="0" dirty="0">
                <a:solidFill>
                  <a:srgbClr val="ECECEC"/>
                </a:solidFill>
                <a:effectLst/>
                <a:latin typeface="Söhne"/>
              </a:rPr>
              <a:t>Le tout est flexible, performant et facturé uniquement en fonction de l'utilisation réelle.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198815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marketplace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7"/>
            <a:ext cx="10351747" cy="4325413"/>
          </a:xfrm>
        </p:spPr>
        <p:txBody>
          <a:bodyPr>
            <a:noAutofit/>
          </a:bodyPr>
          <a:lstStyle/>
          <a:p>
            <a:r>
              <a:rPr lang="fr-FR" sz="1500" dirty="0">
                <a:solidFill>
                  <a:srgbClr val="E2EEFF"/>
                </a:solidFill>
                <a:latin typeface="Google Sans"/>
              </a:rPr>
              <a:t>Google Cloud Marketplace est une plateforme en ligne qui permet aux utilisateurs de découvrir, de déployer et de gérer des logiciels tiers </a:t>
            </a:r>
            <a:r>
              <a:rPr lang="fr-FR" sz="1500" dirty="0" err="1">
                <a:solidFill>
                  <a:srgbClr val="E2EEFF"/>
                </a:solidFill>
                <a:latin typeface="Google Sans"/>
              </a:rPr>
              <a:t>pré-configurés</a:t>
            </a:r>
            <a:r>
              <a:rPr lang="fr-FR" sz="1500" dirty="0">
                <a:solidFill>
                  <a:srgbClr val="E2EEFF"/>
                </a:solidFill>
                <a:latin typeface="Google Sans"/>
              </a:rPr>
              <a:t> et certifiés pour fonctionner sur Google Cloud Platform (GCP). Il offre aux entreprises un accès rapide à un large éventail de solutions logicielles, allant des outils de développement aux applications métier.</a:t>
            </a:r>
          </a:p>
          <a:p>
            <a:r>
              <a:rPr lang="fr-FR" sz="1500" dirty="0">
                <a:solidFill>
                  <a:srgbClr val="E2EEFF"/>
                </a:solidFill>
                <a:latin typeface="Google Sans"/>
              </a:rPr>
              <a:t>Le fonctionnement de Google Cloud Marketplace est simple : les utilisateurs parcourent le catalogue de logiciels, sélectionnent les solutions qui répondent à leurs besoins, puis les déploient sur leur infrastructure GCP en quelques clics.</a:t>
            </a:r>
          </a:p>
          <a:p>
            <a:r>
              <a:rPr lang="fr-FR" sz="1500" dirty="0">
                <a:solidFill>
                  <a:srgbClr val="E2EEFF"/>
                </a:solidFill>
                <a:latin typeface="Google Sans"/>
              </a:rPr>
              <a:t>On peut y trouver des services déjà configurés comme des bases de données, des web services etc. qui sont basés sous le capot sur des services GCP comme </a:t>
            </a:r>
            <a:r>
              <a:rPr lang="fr-FR" sz="1500" dirty="0" err="1">
                <a:solidFill>
                  <a:srgbClr val="E2EEFF"/>
                </a:solidFill>
                <a:latin typeface="Google Sans"/>
              </a:rPr>
              <a:t>compute</a:t>
            </a:r>
            <a:r>
              <a:rPr lang="fr-FR" sz="1500" dirty="0">
                <a:solidFill>
                  <a:srgbClr val="E2EEFF"/>
                </a:solidFill>
                <a:latin typeface="Google Sans"/>
              </a:rPr>
              <a:t> engine (au lieu d’initier une </a:t>
            </a:r>
            <a:r>
              <a:rPr lang="fr-FR" sz="1500" dirty="0" err="1">
                <a:solidFill>
                  <a:srgbClr val="E2EEFF"/>
                </a:solidFill>
                <a:latin typeface="Google Sans"/>
              </a:rPr>
              <a:t>vm</a:t>
            </a:r>
            <a:r>
              <a:rPr lang="fr-FR" sz="1500" dirty="0">
                <a:solidFill>
                  <a:srgbClr val="E2EEFF"/>
                </a:solidFill>
                <a:latin typeface="Google Sans"/>
              </a:rPr>
              <a:t> vide et installer une base de données </a:t>
            </a:r>
            <a:r>
              <a:rPr lang="fr-FR" sz="1500" dirty="0" err="1">
                <a:solidFill>
                  <a:srgbClr val="E2EEFF"/>
                </a:solidFill>
                <a:latin typeface="Google Sans"/>
              </a:rPr>
              <a:t>etc</a:t>
            </a:r>
            <a:r>
              <a:rPr lang="fr-FR" sz="1500" dirty="0">
                <a:solidFill>
                  <a:srgbClr val="E2EEFF"/>
                </a:solidFill>
                <a:latin typeface="Google Sans"/>
              </a:rPr>
              <a:t>)</a:t>
            </a:r>
          </a:p>
          <a:p>
            <a:r>
              <a:rPr lang="fr-FR" sz="1500" dirty="0">
                <a:solidFill>
                  <a:srgbClr val="E2EEFF"/>
                </a:solidFill>
                <a:latin typeface="Google Sans"/>
              </a:rPr>
              <a:t>Les avantages de Google Cloud Marketplace sont nombreux. Tout d'abord, il offre une grande variété de logiciels et d'outils, permettant aux utilisateurs de trouver rapidement des solutions pour leurs besoins spécifiques. De plus, Google Cloud Marketplace garantit la compatibilité et la sécurité des logiciels répertoriés, offrant ainsi aux utilisateurs une tranquillité d'esprit lors du déploiement de solutions tierces. En outre, Google Cloud Marketplace simplifie le processus d'achat et de facturation, permettant aux entreprises de gérer facilement leurs dépenses logicielles.</a:t>
            </a:r>
          </a:p>
          <a:p>
            <a:r>
              <a:rPr lang="fr-FR" sz="1500" dirty="0">
                <a:solidFill>
                  <a:srgbClr val="E2EEFF"/>
                </a:solidFill>
                <a:latin typeface="Google Sans"/>
              </a:rPr>
              <a:t>Cependant, quelques inconvénients doivent être pris en compte. Bien que Google Cloud Marketplace offre une grande commodité, certains logiciels peuvent avoir des coûts supplémentaires associés à leur utilisation, ce qui peut augmenter les dépenses globales de l'entreprise. De plus, les utilisateurs doivent faire preuve de diligence raisonnable lors du choix des solutions logicielles, en s'assurant qu'elles répondent à leurs exigences en termes de fonctionnalités, de performances et de sécurité.</a:t>
            </a:r>
          </a:p>
          <a:p>
            <a:pPr marL="0" indent="0">
              <a:buNone/>
            </a:pPr>
            <a:br>
              <a:rPr lang="fr-FR" sz="1500" dirty="0"/>
            </a:br>
            <a:endParaRPr lang="fr-FR" sz="15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381029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281676"/>
            <a:ext cx="11530647" cy="1293028"/>
          </a:xfrm>
        </p:spPr>
        <p:txBody>
          <a:bodyPr>
            <a:normAutofit/>
          </a:bodyPr>
          <a:lstStyle/>
          <a:p>
            <a:pPr algn="l"/>
            <a:r>
              <a:rPr lang="fr-FR" sz="3200" dirty="0" err="1"/>
              <a:t>Load</a:t>
            </a:r>
            <a:r>
              <a:rPr lang="fr-FR" sz="3200" dirty="0"/>
              <a:t> balancer</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Un équilibreur de charge a pour rôle de répartir le trafic utilisateur sur plusieurs instances d'une application, ce qui réduit le risque de problèmes de performance.</a:t>
            </a:r>
          </a:p>
          <a:p>
            <a:pPr algn="l">
              <a:buFont typeface="Arial" panose="020B0604020202020204" pitchFamily="34" charset="0"/>
              <a:buChar char="•"/>
            </a:pPr>
            <a:r>
              <a:rPr lang="fr-FR" sz="2000" b="0" i="0" dirty="0">
                <a:solidFill>
                  <a:srgbClr val="ECECEC"/>
                </a:solidFill>
                <a:effectLst/>
                <a:latin typeface="Söhne"/>
              </a:rPr>
              <a:t>Cloud </a:t>
            </a:r>
            <a:r>
              <a:rPr lang="fr-FR" sz="2000" b="0" i="0" dirty="0" err="1">
                <a:solidFill>
                  <a:srgbClr val="ECECEC"/>
                </a:solidFill>
                <a:effectLst/>
                <a:latin typeface="Söhne"/>
              </a:rPr>
              <a:t>Load</a:t>
            </a:r>
            <a:r>
              <a:rPr lang="fr-FR" sz="2000" b="0" i="0" dirty="0">
                <a:solidFill>
                  <a:srgbClr val="ECECEC"/>
                </a:solidFill>
                <a:effectLst/>
                <a:latin typeface="Söhne"/>
              </a:rPr>
              <a:t> Balancing est un service géré entièrement distribué et défini par logiciel pour tout votre trafic, offrant une gestion simplifiée sans nécessité de gestion ou de mise à l'échelle des machines virtuelles.</a:t>
            </a:r>
          </a:p>
          <a:p>
            <a:pPr algn="l">
              <a:buFont typeface="Arial" panose="020B0604020202020204" pitchFamily="34" charset="0"/>
              <a:buChar char="•"/>
            </a:pPr>
            <a:r>
              <a:rPr lang="fr-FR" sz="2000" b="0" i="0" dirty="0">
                <a:solidFill>
                  <a:srgbClr val="ECECEC"/>
                </a:solidFill>
                <a:effectLst/>
                <a:latin typeface="Söhne"/>
              </a:rPr>
              <a:t>Il peut être utilisé pour différents types de trafic, y compris HTTP(S), TCP, SSL et UDP.</a:t>
            </a:r>
          </a:p>
          <a:p>
            <a:pPr algn="l">
              <a:buFont typeface="Arial" panose="020B0604020202020204" pitchFamily="34" charset="0"/>
              <a:buChar char="•"/>
            </a:pPr>
            <a:r>
              <a:rPr lang="fr-FR" sz="2000" b="0" i="0" dirty="0">
                <a:solidFill>
                  <a:srgbClr val="ECECEC"/>
                </a:solidFill>
                <a:effectLst/>
                <a:latin typeface="Söhne"/>
              </a:rPr>
              <a:t>Il propose un équilibrage de charge entre les régions avec basculement automatique entre régions en cas de défaillance, tout en réagissant rapidement aux changements de trafic, de santé des instances et d'autres conditions connexes.</a:t>
            </a:r>
          </a:p>
          <a:p>
            <a:pPr algn="l">
              <a:buFont typeface="Arial" panose="020B0604020202020204" pitchFamily="34" charset="0"/>
              <a:buChar char="•"/>
            </a:pPr>
            <a:r>
              <a:rPr lang="fr-FR" sz="2000" b="0" i="0" dirty="0">
                <a:solidFill>
                  <a:srgbClr val="ECECEC"/>
                </a:solidFill>
                <a:effectLst/>
                <a:latin typeface="Söhne"/>
              </a:rPr>
              <a:t>Aucun préchauffage n'est nécessaire même en cas de pic de demande anticipé, ce qui signifie qu'aucun ticket de support n'est nécessaire pour informer Google de l'augmentation attendue de la charge.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4188041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err="1"/>
              <a:t>Load</a:t>
            </a:r>
            <a:r>
              <a:rPr lang="fr-FR" sz="3200" dirty="0"/>
              <a:t> balancer</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40C12112-EEBB-9599-A1EA-CD219A49FDA9}"/>
              </a:ext>
            </a:extLst>
          </p:cNvPr>
          <p:cNvPicPr>
            <a:picLocks noChangeAspect="1"/>
          </p:cNvPicPr>
          <p:nvPr/>
        </p:nvPicPr>
        <p:blipFill>
          <a:blip r:embed="rId2"/>
          <a:stretch>
            <a:fillRect/>
          </a:stretch>
        </p:blipFill>
        <p:spPr>
          <a:xfrm>
            <a:off x="2209800" y="1932343"/>
            <a:ext cx="7772400" cy="3817539"/>
          </a:xfrm>
          <a:prstGeom prst="rect">
            <a:avLst/>
          </a:prstGeom>
        </p:spPr>
      </p:pic>
    </p:spTree>
    <p:extLst>
      <p:ext uri="{BB962C8B-B14F-4D97-AF65-F5344CB8AC3E}">
        <p14:creationId xmlns:p14="http://schemas.microsoft.com/office/powerpoint/2010/main" val="1626889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17215" y="119547"/>
            <a:ext cx="11530647" cy="1293028"/>
          </a:xfrm>
        </p:spPr>
        <p:txBody>
          <a:bodyPr>
            <a:normAutofit/>
          </a:bodyPr>
          <a:lstStyle/>
          <a:p>
            <a:pPr algn="l"/>
            <a:r>
              <a:rPr lang="fr-FR" sz="3200" dirty="0"/>
              <a:t>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142533"/>
          </a:xfrm>
        </p:spPr>
        <p:txBody>
          <a:bodyPr>
            <a:normAutofit/>
          </a:bodyPr>
          <a:lstStyle/>
          <a:p>
            <a:pPr marL="0" indent="0">
              <a:buNone/>
            </a:pPr>
            <a:r>
              <a:rPr lang="fr-FR" sz="1800" dirty="0">
                <a:effectLst/>
                <a:latin typeface="Roboto" panose="02000000000000000000" pitchFamily="2" charset="0"/>
              </a:rPr>
              <a:t>Google Cloud </a:t>
            </a:r>
            <a:r>
              <a:rPr lang="fr-FR" sz="1800" dirty="0" err="1">
                <a:effectLst/>
                <a:latin typeface="Roboto" panose="02000000000000000000" pitchFamily="2" charset="0"/>
              </a:rPr>
              <a:t>VPCs</a:t>
            </a:r>
            <a:r>
              <a:rPr lang="fr-FR" sz="1800" dirty="0">
                <a:effectLst/>
                <a:latin typeface="Roboto" panose="02000000000000000000" pitchFamily="2" charset="0"/>
              </a:rPr>
              <a:t>, </a:t>
            </a:r>
            <a:r>
              <a:rPr lang="fr-FR" sz="1800" dirty="0" err="1">
                <a:effectLst/>
                <a:latin typeface="Roboto" panose="02000000000000000000" pitchFamily="2" charset="0"/>
              </a:rPr>
              <a:t>what</a:t>
            </a:r>
            <a:r>
              <a:rPr lang="fr-FR" sz="1800" dirty="0">
                <a:effectLst/>
                <a:latin typeface="Roboto" panose="02000000000000000000" pitchFamily="2" charset="0"/>
              </a:rPr>
              <a:t> scope do </a:t>
            </a:r>
            <a:r>
              <a:rPr lang="fr-FR" sz="1800" dirty="0" err="1">
                <a:effectLst/>
                <a:latin typeface="Roboto" panose="02000000000000000000" pitchFamily="2" charset="0"/>
              </a:rPr>
              <a:t>subnets</a:t>
            </a:r>
            <a:r>
              <a:rPr lang="fr-FR" sz="1800" dirty="0">
                <a:effectLst/>
                <a:latin typeface="Roboto" panose="02000000000000000000" pitchFamily="2" charset="0"/>
              </a:rPr>
              <a:t> have? </a:t>
            </a:r>
            <a:endParaRPr lang="fr-FR" sz="1400" dirty="0"/>
          </a:p>
          <a:p>
            <a:pPr lvl="1"/>
            <a:r>
              <a:rPr lang="fr-FR" sz="1600" dirty="0">
                <a:effectLst/>
                <a:latin typeface="Roboto" panose="02000000000000000000" pitchFamily="2" charset="0"/>
              </a:rPr>
              <a:t>A: Zonal</a:t>
            </a:r>
          </a:p>
          <a:p>
            <a:pPr lvl="1"/>
            <a:r>
              <a:rPr lang="fr-FR" sz="1600" b="1" dirty="0">
                <a:effectLst/>
                <a:latin typeface="Roboto" panose="02000000000000000000" pitchFamily="2" charset="0"/>
              </a:rPr>
              <a:t>B: </a:t>
            </a:r>
            <a:r>
              <a:rPr lang="fr-FR" sz="1600" b="1" dirty="0" err="1">
                <a:effectLst/>
                <a:latin typeface="Roboto" panose="02000000000000000000" pitchFamily="2" charset="0"/>
              </a:rPr>
              <a:t>Regional</a:t>
            </a:r>
            <a:r>
              <a:rPr lang="fr-FR" sz="1600" b="1" dirty="0">
                <a:effectLst/>
                <a:latin typeface="Roboto" panose="02000000000000000000" pitchFamily="2" charset="0"/>
              </a:rPr>
              <a:t> </a:t>
            </a:r>
            <a:endParaRPr lang="fr-FR" sz="1200" dirty="0"/>
          </a:p>
          <a:p>
            <a:pPr lvl="2"/>
            <a:r>
              <a:rPr lang="fr-FR" sz="1400" dirty="0">
                <a:effectLst/>
                <a:latin typeface="Roboto" panose="02000000000000000000" pitchFamily="2" charset="0"/>
              </a:rPr>
              <a:t>VPC </a:t>
            </a:r>
            <a:r>
              <a:rPr lang="fr-FR" sz="1400" dirty="0" err="1">
                <a:effectLst/>
                <a:latin typeface="Roboto" panose="02000000000000000000" pitchFamily="2" charset="0"/>
              </a:rPr>
              <a:t>subnets</a:t>
            </a:r>
            <a:r>
              <a:rPr lang="fr-FR" sz="1400" dirty="0">
                <a:effectLst/>
                <a:latin typeface="Roboto" panose="02000000000000000000" pitchFamily="2" charset="0"/>
              </a:rPr>
              <a:t> can </a:t>
            </a:r>
            <a:r>
              <a:rPr lang="fr-FR" sz="1400" dirty="0" err="1">
                <a:effectLst/>
                <a:latin typeface="Roboto" panose="02000000000000000000" pitchFamily="2" charset="0"/>
              </a:rPr>
              <a:t>span</a:t>
            </a:r>
            <a:r>
              <a:rPr lang="fr-FR" sz="1400" dirty="0">
                <a:effectLst/>
                <a:latin typeface="Roboto" panose="02000000000000000000" pitchFamily="2" charset="0"/>
              </a:rPr>
              <a:t> the zones </a:t>
            </a:r>
            <a:r>
              <a:rPr lang="fr-FR" sz="1400" dirty="0" err="1">
                <a:effectLst/>
                <a:latin typeface="Roboto" panose="02000000000000000000" pitchFamily="2" charset="0"/>
              </a:rPr>
              <a:t>that</a:t>
            </a:r>
            <a:r>
              <a:rPr lang="fr-FR" sz="1400" dirty="0">
                <a:effectLst/>
                <a:latin typeface="Roboto" panose="02000000000000000000" pitchFamily="2" charset="0"/>
              </a:rPr>
              <a:t> </a:t>
            </a:r>
            <a:r>
              <a:rPr lang="fr-FR" sz="1400" dirty="0" err="1">
                <a:effectLst/>
                <a:latin typeface="Roboto" panose="02000000000000000000" pitchFamily="2" charset="0"/>
              </a:rPr>
              <a:t>make</a:t>
            </a:r>
            <a:r>
              <a:rPr lang="fr-FR" sz="1400" dirty="0">
                <a:effectLst/>
                <a:latin typeface="Roboto" panose="02000000000000000000" pitchFamily="2" charset="0"/>
              </a:rPr>
              <a:t> up a </a:t>
            </a:r>
            <a:r>
              <a:rPr lang="fr-FR" sz="1400" dirty="0" err="1">
                <a:effectLst/>
                <a:latin typeface="Roboto" panose="02000000000000000000" pitchFamily="2" charset="0"/>
              </a:rPr>
              <a:t>region</a:t>
            </a:r>
            <a:r>
              <a:rPr lang="fr-FR" sz="1400" dirty="0">
                <a:effectLst/>
                <a:latin typeface="Roboto" panose="02000000000000000000" pitchFamily="2" charset="0"/>
              </a:rPr>
              <a:t>. This </a:t>
            </a:r>
            <a:r>
              <a:rPr lang="fr-FR" sz="1400" dirty="0" err="1">
                <a:effectLst/>
                <a:latin typeface="Roboto" panose="02000000000000000000" pitchFamily="2" charset="0"/>
              </a:rPr>
              <a:t>is</a:t>
            </a:r>
            <a:r>
              <a:rPr lang="fr-FR" sz="1400" dirty="0">
                <a:effectLst/>
                <a:latin typeface="Roboto" panose="02000000000000000000" pitchFamily="2" charset="0"/>
              </a:rPr>
              <a:t> </a:t>
            </a:r>
            <a:r>
              <a:rPr lang="fr-FR" sz="1400" dirty="0" err="1">
                <a:effectLst/>
                <a:latin typeface="Roboto" panose="02000000000000000000" pitchFamily="2" charset="0"/>
              </a:rPr>
              <a:t>beneficial</a:t>
            </a:r>
            <a:r>
              <a:rPr lang="fr-FR" sz="1400" dirty="0">
                <a:effectLst/>
                <a:latin typeface="Roboto" panose="02000000000000000000" pitchFamily="2" charset="0"/>
              </a:rPr>
              <a:t> </a:t>
            </a:r>
            <a:r>
              <a:rPr lang="fr-FR" sz="1400" dirty="0" err="1">
                <a:effectLst/>
                <a:latin typeface="Roboto" panose="02000000000000000000" pitchFamily="2" charset="0"/>
              </a:rPr>
              <a:t>because</a:t>
            </a:r>
            <a:r>
              <a:rPr lang="fr-FR" sz="1400" dirty="0">
                <a:effectLst/>
                <a:latin typeface="Roboto" panose="02000000000000000000" pitchFamily="2" charset="0"/>
              </a:rPr>
              <a:t> </a:t>
            </a:r>
            <a:r>
              <a:rPr lang="fr-FR" sz="1400" dirty="0" err="1">
                <a:effectLst/>
                <a:latin typeface="Roboto" panose="02000000000000000000" pitchFamily="2" charset="0"/>
              </a:rPr>
              <a:t>your</a:t>
            </a:r>
            <a:r>
              <a:rPr lang="fr-FR" sz="1400" dirty="0">
                <a:effectLst/>
                <a:latin typeface="Roboto" panose="02000000000000000000" pitchFamily="2" charset="0"/>
              </a:rPr>
              <a:t> solutions can </a:t>
            </a:r>
            <a:r>
              <a:rPr lang="fr-FR" sz="1400" dirty="0" err="1">
                <a:effectLst/>
                <a:latin typeface="Roboto" panose="02000000000000000000" pitchFamily="2" charset="0"/>
              </a:rPr>
              <a:t>incorporate</a:t>
            </a:r>
            <a:r>
              <a:rPr lang="fr-FR" sz="1400" dirty="0">
                <a:effectLst/>
                <a:latin typeface="Roboto" panose="02000000000000000000" pitchFamily="2" charset="0"/>
              </a:rPr>
              <a:t> </a:t>
            </a:r>
            <a:r>
              <a:rPr lang="fr-FR" sz="1400" dirty="0" err="1">
                <a:effectLst/>
                <a:latin typeface="Roboto" panose="02000000000000000000" pitchFamily="2" charset="0"/>
              </a:rPr>
              <a:t>fault</a:t>
            </a:r>
            <a:r>
              <a:rPr lang="fr-FR" sz="1400" dirty="0">
                <a:effectLst/>
                <a:latin typeface="Roboto" panose="02000000000000000000" pitchFamily="2" charset="0"/>
              </a:rPr>
              <a:t> </a:t>
            </a:r>
            <a:r>
              <a:rPr lang="fr-FR" sz="1400" dirty="0" err="1">
                <a:effectLst/>
                <a:latin typeface="Roboto" panose="02000000000000000000" pitchFamily="2" charset="0"/>
              </a:rPr>
              <a:t>tolerance</a:t>
            </a:r>
            <a:r>
              <a:rPr lang="fr-FR" sz="1400" dirty="0">
                <a:effectLst/>
                <a:latin typeface="Roboto" panose="02000000000000000000" pitchFamily="2" charset="0"/>
              </a:rPr>
              <a:t> </a:t>
            </a:r>
            <a:r>
              <a:rPr lang="fr-FR" sz="1400" dirty="0" err="1">
                <a:effectLst/>
                <a:latin typeface="Roboto" panose="02000000000000000000" pitchFamily="2" charset="0"/>
              </a:rPr>
              <a:t>without</a:t>
            </a:r>
            <a:r>
              <a:rPr lang="fr-FR" sz="1400" dirty="0">
                <a:effectLst/>
                <a:latin typeface="Roboto" panose="02000000000000000000" pitchFamily="2" charset="0"/>
              </a:rPr>
              <a:t> </a:t>
            </a:r>
            <a:r>
              <a:rPr lang="fr-FR" sz="1400" dirty="0" err="1">
                <a:effectLst/>
                <a:latin typeface="Roboto" panose="02000000000000000000" pitchFamily="2" charset="0"/>
              </a:rPr>
              <a:t>complicating</a:t>
            </a:r>
            <a:r>
              <a:rPr lang="fr-FR" sz="1400" dirty="0">
                <a:effectLst/>
                <a:latin typeface="Roboto" panose="02000000000000000000" pitchFamily="2" charset="0"/>
              </a:rPr>
              <a:t> </a:t>
            </a:r>
            <a:r>
              <a:rPr lang="fr-FR" sz="1400" dirty="0" err="1">
                <a:effectLst/>
                <a:latin typeface="Roboto" panose="02000000000000000000" pitchFamily="2" charset="0"/>
              </a:rPr>
              <a:t>your</a:t>
            </a:r>
            <a:r>
              <a:rPr lang="fr-FR" sz="1400" dirty="0">
                <a:effectLst/>
                <a:latin typeface="Roboto" panose="02000000000000000000" pitchFamily="2" charset="0"/>
              </a:rPr>
              <a:t> network </a:t>
            </a:r>
            <a:r>
              <a:rPr lang="fr-FR" sz="1400" dirty="0" err="1">
                <a:effectLst/>
                <a:latin typeface="Roboto" panose="02000000000000000000" pitchFamily="2" charset="0"/>
              </a:rPr>
              <a:t>topology</a:t>
            </a:r>
            <a:r>
              <a:rPr lang="fr-FR" sz="1400" dirty="0">
                <a:effectLst/>
                <a:latin typeface="Roboto" panose="02000000000000000000" pitchFamily="2" charset="0"/>
              </a:rPr>
              <a:t>. </a:t>
            </a:r>
            <a:endParaRPr lang="fr-FR" sz="1000" dirty="0"/>
          </a:p>
          <a:p>
            <a:pPr lvl="1"/>
            <a:r>
              <a:rPr lang="fr-FR" sz="1600" dirty="0">
                <a:effectLst/>
                <a:latin typeface="Roboto" panose="02000000000000000000" pitchFamily="2" charset="0"/>
              </a:rPr>
              <a:t>C: Global</a:t>
            </a:r>
            <a:br>
              <a:rPr lang="fr-FR" sz="1600" dirty="0">
                <a:effectLst/>
                <a:latin typeface="Roboto" panose="02000000000000000000" pitchFamily="2" charset="0"/>
              </a:rPr>
            </a:br>
            <a:r>
              <a:rPr lang="fr-FR" sz="1600" dirty="0">
                <a:effectLst/>
                <a:latin typeface="Roboto" panose="02000000000000000000" pitchFamily="2" charset="0"/>
              </a:rPr>
              <a:t>D: </a:t>
            </a:r>
            <a:r>
              <a:rPr lang="fr-FR" sz="1600" dirty="0" err="1">
                <a:effectLst/>
                <a:latin typeface="Roboto" panose="02000000000000000000" pitchFamily="2" charset="0"/>
              </a:rPr>
              <a:t>Multi-regional</a:t>
            </a:r>
            <a:br>
              <a:rPr lang="fr-FR" sz="1600" dirty="0">
                <a:effectLst/>
                <a:latin typeface="Roboto" panose="02000000000000000000" pitchFamily="2" charset="0"/>
              </a:rPr>
            </a:br>
            <a:endParaRPr lang="fr-FR" sz="1600" dirty="0">
              <a:effectLst/>
              <a:latin typeface="Roboto" panose="02000000000000000000" pitchFamily="2" charset="0"/>
            </a:endParaRPr>
          </a:p>
          <a:p>
            <a:pPr marL="0" indent="0">
              <a:buNone/>
            </a:pPr>
            <a:r>
              <a:rPr lang="fr-FR" sz="2000" dirty="0" err="1">
                <a:effectLst/>
                <a:latin typeface="Roboto" panose="02000000000000000000" pitchFamily="2" charset="0"/>
              </a:rPr>
              <a:t>What</a:t>
            </a:r>
            <a:r>
              <a:rPr lang="fr-FR" sz="2000" dirty="0">
                <a:effectLst/>
                <a:latin typeface="Roboto" panose="02000000000000000000" pitchFamily="2" charset="0"/>
              </a:rPr>
              <a:t> </a:t>
            </a:r>
            <a:r>
              <a:rPr lang="fr-FR" sz="2000" dirty="0" err="1">
                <a:effectLst/>
                <a:latin typeface="Roboto" panose="02000000000000000000" pitchFamily="2" charset="0"/>
              </a:rPr>
              <a:t>is</a:t>
            </a:r>
            <a:r>
              <a:rPr lang="fr-FR" sz="2000" dirty="0">
                <a:effectLst/>
                <a:latin typeface="Roboto" panose="02000000000000000000" pitchFamily="2" charset="0"/>
              </a:rPr>
              <a:t> the main </a:t>
            </a:r>
            <a:r>
              <a:rPr lang="fr-FR" sz="2000" dirty="0" err="1">
                <a:effectLst/>
                <a:latin typeface="Roboto" panose="02000000000000000000" pitchFamily="2" charset="0"/>
              </a:rPr>
              <a:t>reason</a:t>
            </a:r>
            <a:r>
              <a:rPr lang="fr-FR" sz="2000" dirty="0">
                <a:effectLst/>
                <a:latin typeface="Roboto" panose="02000000000000000000" pitchFamily="2" charset="0"/>
              </a:rPr>
              <a:t> </a:t>
            </a:r>
            <a:r>
              <a:rPr lang="fr-FR" sz="2000" dirty="0" err="1">
                <a:effectLst/>
                <a:latin typeface="Roboto" panose="02000000000000000000" pitchFamily="2" charset="0"/>
              </a:rPr>
              <a:t>customers</a:t>
            </a:r>
            <a:r>
              <a:rPr lang="fr-FR" sz="2000" dirty="0">
                <a:effectLst/>
                <a:latin typeface="Roboto" panose="02000000000000000000" pitchFamily="2" charset="0"/>
              </a:rPr>
              <a:t> </a:t>
            </a:r>
            <a:r>
              <a:rPr lang="fr-FR" sz="2000" dirty="0" err="1">
                <a:effectLst/>
                <a:latin typeface="Roboto" panose="02000000000000000000" pitchFamily="2" charset="0"/>
              </a:rPr>
              <a:t>choose</a:t>
            </a:r>
            <a:r>
              <a:rPr lang="fr-FR" sz="2000" dirty="0">
                <a:effectLst/>
                <a:latin typeface="Roboto" panose="02000000000000000000" pitchFamily="2" charset="0"/>
              </a:rPr>
              <a:t> </a:t>
            </a:r>
            <a:r>
              <a:rPr lang="fr-FR" sz="2000" dirty="0" err="1">
                <a:effectLst/>
                <a:latin typeface="Roboto" panose="02000000000000000000" pitchFamily="2" charset="0"/>
              </a:rPr>
              <a:t>Preemptible</a:t>
            </a:r>
            <a:r>
              <a:rPr lang="fr-FR" sz="2000" dirty="0">
                <a:effectLst/>
                <a:latin typeface="Roboto" panose="02000000000000000000" pitchFamily="2" charset="0"/>
              </a:rPr>
              <a:t> </a:t>
            </a:r>
            <a:r>
              <a:rPr lang="fr-FR" sz="2000" dirty="0" err="1">
                <a:effectLst/>
                <a:latin typeface="Roboto" panose="02000000000000000000" pitchFamily="2" charset="0"/>
              </a:rPr>
              <a:t>VMs</a:t>
            </a:r>
            <a:r>
              <a:rPr lang="fr-FR" sz="2000" dirty="0">
                <a:effectLst/>
                <a:latin typeface="Roboto" panose="02000000000000000000" pitchFamily="2" charset="0"/>
              </a:rPr>
              <a:t>? </a:t>
            </a:r>
          </a:p>
          <a:p>
            <a:pPr lvl="1"/>
            <a:r>
              <a:rPr lang="fr-FR" sz="1600" dirty="0">
                <a:effectLst/>
                <a:latin typeface="Roboto" panose="02000000000000000000" pitchFamily="2" charset="0"/>
              </a:rPr>
              <a:t>A: To </a:t>
            </a:r>
            <a:r>
              <a:rPr lang="fr-FR" sz="1600" dirty="0" err="1">
                <a:effectLst/>
                <a:latin typeface="Roboto" panose="02000000000000000000" pitchFamily="2" charset="0"/>
              </a:rPr>
              <a:t>improve</a:t>
            </a:r>
            <a:r>
              <a:rPr lang="fr-FR" sz="1600" dirty="0">
                <a:effectLst/>
                <a:latin typeface="Roboto" panose="02000000000000000000" pitchFamily="2" charset="0"/>
              </a:rPr>
              <a:t> performance.</a:t>
            </a:r>
          </a:p>
          <a:p>
            <a:pPr lvl="1"/>
            <a:r>
              <a:rPr lang="fr-FR" sz="1600" b="1" dirty="0">
                <a:effectLst/>
                <a:latin typeface="Roboto" panose="02000000000000000000" pitchFamily="2" charset="0"/>
              </a:rPr>
              <a:t>B: To </a:t>
            </a:r>
            <a:r>
              <a:rPr lang="fr-FR" sz="1600" b="1" dirty="0" err="1">
                <a:effectLst/>
                <a:latin typeface="Roboto" panose="02000000000000000000" pitchFamily="2" charset="0"/>
              </a:rPr>
              <a:t>reduce</a:t>
            </a:r>
            <a:r>
              <a:rPr lang="fr-FR" sz="1600" b="1" dirty="0">
                <a:effectLst/>
                <a:latin typeface="Roboto" panose="02000000000000000000" pitchFamily="2" charset="0"/>
              </a:rPr>
              <a:t> </a:t>
            </a:r>
            <a:r>
              <a:rPr lang="fr-FR" sz="1600" b="1" dirty="0" err="1">
                <a:effectLst/>
                <a:latin typeface="Roboto" panose="02000000000000000000" pitchFamily="2" charset="0"/>
              </a:rPr>
              <a:t>cost</a:t>
            </a:r>
            <a:r>
              <a:rPr lang="fr-FR" sz="1600" b="1" dirty="0">
                <a:effectLst/>
                <a:latin typeface="Roboto" panose="02000000000000000000" pitchFamily="2" charset="0"/>
              </a:rPr>
              <a:t>. </a:t>
            </a:r>
            <a:endParaRPr lang="fr-FR" sz="1200" dirty="0"/>
          </a:p>
          <a:p>
            <a:pPr lvl="2"/>
            <a:r>
              <a:rPr lang="fr-FR" sz="1400" dirty="0" err="1">
                <a:effectLst/>
                <a:latin typeface="Roboto" panose="02000000000000000000" pitchFamily="2" charset="0"/>
              </a:rPr>
              <a:t>That's</a:t>
            </a:r>
            <a:r>
              <a:rPr lang="fr-FR" sz="1400" dirty="0">
                <a:effectLst/>
                <a:latin typeface="Roboto" panose="02000000000000000000" pitchFamily="2" charset="0"/>
              </a:rPr>
              <a:t> correct! The per-</a:t>
            </a:r>
            <a:r>
              <a:rPr lang="fr-FR" sz="1400" dirty="0" err="1">
                <a:effectLst/>
                <a:latin typeface="Roboto" panose="02000000000000000000" pitchFamily="2" charset="0"/>
              </a:rPr>
              <a:t>hour</a:t>
            </a:r>
            <a:r>
              <a:rPr lang="fr-FR" sz="1400" dirty="0">
                <a:effectLst/>
                <a:latin typeface="Roboto" panose="02000000000000000000" pitchFamily="2" charset="0"/>
              </a:rPr>
              <a:t> </a:t>
            </a:r>
            <a:r>
              <a:rPr lang="fr-FR" sz="1400" dirty="0" err="1">
                <a:effectLst/>
                <a:latin typeface="Roboto" panose="02000000000000000000" pitchFamily="2" charset="0"/>
              </a:rPr>
              <a:t>price</a:t>
            </a:r>
            <a:r>
              <a:rPr lang="fr-FR" sz="1400" dirty="0">
                <a:effectLst/>
                <a:latin typeface="Roboto" panose="02000000000000000000" pitchFamily="2" charset="0"/>
              </a:rPr>
              <a:t> of </a:t>
            </a:r>
            <a:r>
              <a:rPr lang="fr-FR" sz="1400" dirty="0" err="1">
                <a:effectLst/>
                <a:latin typeface="Roboto" panose="02000000000000000000" pitchFamily="2" charset="0"/>
              </a:rPr>
              <a:t>preemptible</a:t>
            </a:r>
            <a:r>
              <a:rPr lang="fr-FR" sz="1400" dirty="0">
                <a:effectLst/>
                <a:latin typeface="Roboto" panose="02000000000000000000" pitchFamily="2" charset="0"/>
              </a:rPr>
              <a:t> and spot </a:t>
            </a:r>
            <a:r>
              <a:rPr lang="fr-FR" sz="1400" dirty="0" err="1">
                <a:effectLst/>
                <a:latin typeface="Roboto" panose="02000000000000000000" pitchFamily="2" charset="0"/>
              </a:rPr>
              <a:t>VMs</a:t>
            </a:r>
            <a:r>
              <a:rPr lang="fr-FR" sz="1400" dirty="0">
                <a:effectLst/>
                <a:latin typeface="Roboto" panose="02000000000000000000" pitchFamily="2" charset="0"/>
              </a:rPr>
              <a:t> </a:t>
            </a:r>
            <a:r>
              <a:rPr lang="fr-FR" sz="1400" dirty="0" err="1">
                <a:effectLst/>
                <a:latin typeface="Roboto" panose="02000000000000000000" pitchFamily="2" charset="0"/>
              </a:rPr>
              <a:t>incorporates</a:t>
            </a:r>
            <a:r>
              <a:rPr lang="fr-FR" sz="1400" dirty="0">
                <a:effectLst/>
                <a:latin typeface="Roboto" panose="02000000000000000000" pitchFamily="2" charset="0"/>
              </a:rPr>
              <a:t> a </a:t>
            </a:r>
            <a:r>
              <a:rPr lang="fr-FR" sz="1400" dirty="0" err="1">
                <a:effectLst/>
                <a:latin typeface="Roboto" panose="02000000000000000000" pitchFamily="2" charset="0"/>
              </a:rPr>
              <a:t>substantial</a:t>
            </a:r>
            <a:r>
              <a:rPr lang="fr-FR" sz="1400" dirty="0">
                <a:effectLst/>
                <a:latin typeface="Roboto" panose="02000000000000000000" pitchFamily="2" charset="0"/>
              </a:rPr>
              <a:t> discount. </a:t>
            </a:r>
            <a:endParaRPr lang="fr-FR" sz="1000" dirty="0"/>
          </a:p>
          <a:p>
            <a:pPr lvl="1"/>
            <a:r>
              <a:rPr lang="fr-FR" sz="1600" dirty="0">
                <a:effectLst/>
                <a:latin typeface="Roboto" panose="02000000000000000000" pitchFamily="2" charset="0"/>
              </a:rPr>
              <a:t>C: To use custom machine types</a:t>
            </a:r>
          </a:p>
          <a:p>
            <a:pPr lvl="1"/>
            <a:r>
              <a:rPr lang="fr-FR" sz="1600" dirty="0">
                <a:effectLst/>
                <a:latin typeface="Roboto" panose="02000000000000000000" pitchFamily="2" charset="0"/>
              </a:rPr>
              <a:t>D: To </a:t>
            </a:r>
            <a:r>
              <a:rPr lang="fr-FR" sz="1600" dirty="0" err="1">
                <a:effectLst/>
                <a:latin typeface="Roboto" panose="02000000000000000000" pitchFamily="2" charset="0"/>
              </a:rPr>
              <a:t>reduce</a:t>
            </a:r>
            <a:r>
              <a:rPr lang="fr-FR" sz="1600" dirty="0">
                <a:effectLst/>
                <a:latin typeface="Roboto" panose="02000000000000000000" pitchFamily="2" charset="0"/>
              </a:rPr>
              <a:t> </a:t>
            </a:r>
            <a:r>
              <a:rPr lang="fr-FR" sz="1600" dirty="0" err="1">
                <a:effectLst/>
                <a:latin typeface="Roboto" panose="02000000000000000000" pitchFamily="2" charset="0"/>
              </a:rPr>
              <a:t>cost</a:t>
            </a:r>
            <a:r>
              <a:rPr lang="fr-FR" sz="1600" dirty="0">
                <a:effectLst/>
                <a:latin typeface="Roboto" panose="02000000000000000000" pitchFamily="2" charset="0"/>
              </a:rPr>
              <a:t> on premium operating </a:t>
            </a:r>
            <a:r>
              <a:rPr lang="fr-FR" sz="1600" dirty="0" err="1">
                <a:effectLst/>
                <a:latin typeface="Roboto" panose="02000000000000000000" pitchFamily="2" charset="0"/>
              </a:rPr>
              <a:t>systems</a:t>
            </a:r>
            <a:r>
              <a:rPr lang="fr-FR" sz="1600" dirty="0">
                <a:effectLst/>
                <a:latin typeface="Roboto" panose="02000000000000000000" pitchFamily="2" charset="0"/>
              </a:rPr>
              <a:t>.</a:t>
            </a:r>
            <a:endParaRPr lang="fr-FR" sz="1800" dirty="0">
              <a:effectLst/>
              <a:latin typeface="Roboto" panose="02000000000000000000" pitchFamily="2" charset="0"/>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103415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0758" y="221304"/>
            <a:ext cx="11530647" cy="1293028"/>
          </a:xfrm>
        </p:spPr>
        <p:txBody>
          <a:bodyPr>
            <a:normAutofit/>
          </a:bodyPr>
          <a:lstStyle/>
          <a:p>
            <a:pPr algn="l"/>
            <a:r>
              <a:rPr lang="fr-FR" sz="3200" dirty="0"/>
              <a:t>Google cloud </a:t>
            </a:r>
            <a:r>
              <a:rPr lang="fr-FR" sz="3200" dirty="0" err="1"/>
              <a:t>storage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Le stockage d'objets est une architecture de stockage de données qui gère les données sous forme d'"objets" avec des métadonnées et un identifiant unique global.</a:t>
            </a:r>
          </a:p>
          <a:p>
            <a:pPr algn="l">
              <a:buFont typeface="Arial" panose="020B0604020202020204" pitchFamily="34" charset="0"/>
              <a:buChar char="•"/>
            </a:pPr>
            <a:r>
              <a:rPr lang="fr-FR" sz="2400" b="0" i="0" dirty="0">
                <a:solidFill>
                  <a:srgbClr val="ECECEC"/>
                </a:solidFill>
                <a:effectLst/>
                <a:latin typeface="Söhne"/>
              </a:rPr>
              <a:t>Cloud Storage de Google offre un stockage d'objets entièrement géré et évolutif, adapté à divers cas d'utilisation tels que le stockage de données pour l'archivage, la diffusion de contenu web, et la distribution d'objets volumineux.</a:t>
            </a:r>
          </a:p>
          <a:p>
            <a:pPr algn="l">
              <a:buFont typeface="Arial" panose="020B0604020202020204" pitchFamily="34" charset="0"/>
              <a:buChar char="•"/>
            </a:pPr>
            <a:r>
              <a:rPr lang="fr-FR" sz="2400" b="0" i="0" dirty="0">
                <a:solidFill>
                  <a:srgbClr val="ECECEC"/>
                </a:solidFill>
                <a:effectLst/>
                <a:latin typeface="Söhne"/>
              </a:rPr>
              <a:t>Les fichiers sont organisés en "</a:t>
            </a:r>
            <a:r>
              <a:rPr lang="fr-FR" sz="2400" b="0" i="0" dirty="0" err="1">
                <a:solidFill>
                  <a:srgbClr val="ECECEC"/>
                </a:solidFill>
                <a:effectLst/>
                <a:latin typeface="Söhne"/>
              </a:rPr>
              <a:t>buckets</a:t>
            </a:r>
            <a:r>
              <a:rPr lang="fr-FR" sz="2400" b="0" i="0" dirty="0">
                <a:solidFill>
                  <a:srgbClr val="ECECEC"/>
                </a:solidFill>
                <a:effectLst/>
                <a:latin typeface="Söhne"/>
              </a:rPr>
              <a:t>" avec des noms uniques et des emplacements géographiques spécifiques pour minimiser la latence.</a:t>
            </a:r>
          </a:p>
          <a:p>
            <a:pPr algn="l">
              <a:buFont typeface="Arial" panose="020B0604020202020204" pitchFamily="34" charset="0"/>
              <a:buChar char="•"/>
            </a:pPr>
            <a:r>
              <a:rPr lang="fr-FR" sz="2400" b="0" i="0" dirty="0">
                <a:solidFill>
                  <a:srgbClr val="ECECEC"/>
                </a:solidFill>
                <a:effectLst/>
                <a:latin typeface="Söhne"/>
              </a:rPr>
              <a:t>Bien que ce ne soit pas un système de fichiers, Cloud Storage peut être utilisé comme tel via des outils tiers qui permettent de "monter" le </a:t>
            </a:r>
            <a:r>
              <a:rPr lang="fr-FR" sz="2400" b="0" i="0" dirty="0" err="1">
                <a:solidFill>
                  <a:srgbClr val="ECECEC"/>
                </a:solidFill>
                <a:effectLst/>
                <a:latin typeface="Söhne"/>
              </a:rPr>
              <a:t>bucket</a:t>
            </a:r>
            <a:r>
              <a:rPr lang="fr-FR" sz="2400" b="0" i="0" dirty="0">
                <a:solidFill>
                  <a:srgbClr val="ECECEC"/>
                </a:solidFill>
                <a:effectLst/>
                <a:latin typeface="Söhne"/>
              </a:rPr>
              <a:t> comme un répertoire Linux ou </a:t>
            </a:r>
            <a:r>
              <a:rPr lang="fr-FR" sz="2400" b="0" i="0" dirty="0" err="1">
                <a:solidFill>
                  <a:srgbClr val="ECECEC"/>
                </a:solidFill>
                <a:effectLst/>
                <a:latin typeface="Söhne"/>
              </a:rPr>
              <a:t>MacOS</a:t>
            </a:r>
            <a:r>
              <a:rPr lang="fr-FR" sz="2400" b="0" i="0" dirty="0">
                <a:solidFill>
                  <a:srgbClr val="ECECEC"/>
                </a:solidFill>
                <a:effectLst/>
                <a:latin typeface="Söhne"/>
              </a:rPr>
              <a:t>.</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657933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52049" y="299093"/>
            <a:ext cx="11530647" cy="1293028"/>
          </a:xfrm>
        </p:spPr>
        <p:txBody>
          <a:bodyPr>
            <a:normAutofit/>
          </a:bodyPr>
          <a:lstStyle/>
          <a:p>
            <a:pPr algn="l"/>
            <a:r>
              <a:rPr lang="fr-FR" sz="3200" dirty="0"/>
              <a:t>Google cloud </a:t>
            </a:r>
            <a:r>
              <a:rPr lang="fr-FR" sz="3200" dirty="0" err="1"/>
              <a:t>storage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83501"/>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Cloud Storage propose quatre classes de stockage principales, et les données stockées sont gérées et facturées en fonction de la "classe" à laquelle elles appartiennent.</a:t>
            </a:r>
          </a:p>
          <a:p>
            <a:pPr algn="l">
              <a:buFont typeface="Arial" panose="020B0604020202020204" pitchFamily="34" charset="0"/>
              <a:buChar char="•"/>
            </a:pPr>
            <a:r>
              <a:rPr lang="fr-FR" sz="2000" b="1" i="0" dirty="0">
                <a:solidFill>
                  <a:srgbClr val="ECECEC"/>
                </a:solidFill>
                <a:effectLst/>
                <a:latin typeface="Söhne"/>
              </a:rPr>
              <a:t>La première classe </a:t>
            </a:r>
            <a:r>
              <a:rPr lang="fr-FR" sz="2000" b="0" i="0" dirty="0">
                <a:solidFill>
                  <a:srgbClr val="ECECEC"/>
                </a:solidFill>
                <a:effectLst/>
                <a:latin typeface="Söhne"/>
              </a:rPr>
              <a:t>est le Stockage standard, idéal pour les données fréquemment consultées ou "chaudes", ainsi que pour les données stockées pendant de courtes périodes.</a:t>
            </a:r>
          </a:p>
          <a:p>
            <a:pPr algn="l">
              <a:buFont typeface="Arial" panose="020B0604020202020204" pitchFamily="34" charset="0"/>
              <a:buChar char="•"/>
            </a:pPr>
            <a:r>
              <a:rPr lang="fr-FR" sz="2000" b="1" i="0" dirty="0">
                <a:solidFill>
                  <a:srgbClr val="ECECEC"/>
                </a:solidFill>
                <a:effectLst/>
                <a:latin typeface="Söhne"/>
              </a:rPr>
              <a:t>La deuxième classe </a:t>
            </a:r>
            <a:r>
              <a:rPr lang="fr-FR" sz="2000" b="0" i="0" dirty="0">
                <a:solidFill>
                  <a:srgbClr val="ECECEC"/>
                </a:solidFill>
                <a:effectLst/>
                <a:latin typeface="Söhne"/>
              </a:rPr>
              <a:t>est le Stockage </a:t>
            </a:r>
            <a:r>
              <a:rPr lang="fr-FR" sz="2000" b="0" i="0" dirty="0" err="1">
                <a:solidFill>
                  <a:srgbClr val="ECECEC"/>
                </a:solidFill>
                <a:effectLst/>
                <a:latin typeface="Söhne"/>
              </a:rPr>
              <a:t>Nearline</a:t>
            </a:r>
            <a:r>
              <a:rPr lang="fr-FR" sz="2000" b="0" i="0" dirty="0">
                <a:solidFill>
                  <a:srgbClr val="ECECEC"/>
                </a:solidFill>
                <a:effectLst/>
                <a:latin typeface="Söhne"/>
              </a:rPr>
              <a:t>, destiné aux données consultées de manière peu fréquente, comme les sauvegardes de données, le contenu multimédia de longue durée ou l'archivage de données.</a:t>
            </a:r>
          </a:p>
          <a:p>
            <a:pPr algn="l">
              <a:buFont typeface="Arial" panose="020B0604020202020204" pitchFamily="34" charset="0"/>
              <a:buChar char="•"/>
            </a:pPr>
            <a:r>
              <a:rPr lang="fr-FR" sz="2000" b="1" i="0" dirty="0">
                <a:solidFill>
                  <a:srgbClr val="ECECEC"/>
                </a:solidFill>
                <a:effectLst/>
                <a:latin typeface="Söhne"/>
              </a:rPr>
              <a:t>La troisième classe </a:t>
            </a:r>
            <a:r>
              <a:rPr lang="fr-FR" sz="2000" b="0" i="0" dirty="0">
                <a:solidFill>
                  <a:srgbClr val="ECECEC"/>
                </a:solidFill>
                <a:effectLst/>
                <a:latin typeface="Söhne"/>
              </a:rPr>
              <a:t>est le Stockage </a:t>
            </a:r>
            <a:r>
              <a:rPr lang="fr-FR" sz="2000" b="0" i="0" dirty="0" err="1">
                <a:solidFill>
                  <a:srgbClr val="ECECEC"/>
                </a:solidFill>
                <a:effectLst/>
                <a:latin typeface="Söhne"/>
              </a:rPr>
              <a:t>Coldline</a:t>
            </a:r>
            <a:r>
              <a:rPr lang="fr-FR" sz="2000" b="0" i="0" dirty="0">
                <a:solidFill>
                  <a:srgbClr val="ECECEC"/>
                </a:solidFill>
                <a:effectLst/>
                <a:latin typeface="Söhne"/>
              </a:rPr>
              <a:t>, similaire au Stockage </a:t>
            </a:r>
            <a:r>
              <a:rPr lang="fr-FR" sz="2000" b="0" i="0" dirty="0" err="1">
                <a:solidFill>
                  <a:srgbClr val="ECECEC"/>
                </a:solidFill>
                <a:effectLst/>
                <a:latin typeface="Söhne"/>
              </a:rPr>
              <a:t>Nearline</a:t>
            </a:r>
            <a:r>
              <a:rPr lang="fr-FR" sz="2000" b="0" i="0" dirty="0">
                <a:solidFill>
                  <a:srgbClr val="ECECEC"/>
                </a:solidFill>
                <a:effectLst/>
                <a:latin typeface="Söhne"/>
              </a:rPr>
              <a:t> mais conçu pour des accès ou modifications de données moins fréquentes, au maximum une fois tous les 90 jours.</a:t>
            </a:r>
          </a:p>
          <a:p>
            <a:pPr algn="l">
              <a:buFont typeface="Arial" panose="020B0604020202020204" pitchFamily="34" charset="0"/>
              <a:buChar char="•"/>
            </a:pPr>
            <a:r>
              <a:rPr lang="fr-FR" sz="2000" b="1" i="0" dirty="0">
                <a:solidFill>
                  <a:srgbClr val="ECECEC"/>
                </a:solidFill>
                <a:effectLst/>
                <a:latin typeface="Söhne"/>
              </a:rPr>
              <a:t>La quatrième classe </a:t>
            </a:r>
            <a:r>
              <a:rPr lang="fr-FR" sz="2000" b="0" i="0" dirty="0">
                <a:solidFill>
                  <a:srgbClr val="ECECEC"/>
                </a:solidFill>
                <a:effectLst/>
                <a:latin typeface="Söhne"/>
              </a:rPr>
              <a:t>est le Stockage Archive, la moins coûteuse, idéale pour l'archivage de données, les sauvegardes en ligne et la reprise après sinistre, mais avec des coûts d'accès et d'opérations plus élevés et une durée de stockage minimale de 365 jours.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930729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err="1"/>
              <a:t>lE</a:t>
            </a:r>
            <a:r>
              <a:rPr lang="fr-FR" sz="3200" dirty="0"/>
              <a:t> SYSTÈME D’INFORMATION D’UNE ENTREPRISE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36104" y="2066392"/>
            <a:ext cx="10441200" cy="4172171"/>
          </a:xfrm>
        </p:spPr>
        <p:txBody>
          <a:bodyPr>
            <a:normAutofit/>
          </a:bodyPr>
          <a:lstStyle/>
          <a:p>
            <a:r>
              <a:rPr lang="fr-FR" dirty="0"/>
              <a:t>Le système d'information est un ensemble organisé de ressources matérielles, logicielles, humaines et procédurales utilisées pour collecter, stocker, traiter et distribuer les informations au sein d'une entreprise.</a:t>
            </a:r>
          </a:p>
          <a:p>
            <a:r>
              <a:rPr lang="fr-FR" dirty="0"/>
              <a:t>Il assure la gestion et la circulation des données nécessaires au fonctionnement et à la prise de décision au sein de l'entreprise.</a:t>
            </a:r>
          </a:p>
          <a:p>
            <a:r>
              <a:rPr lang="fr-FR" dirty="0"/>
              <a:t>Une architecture bien conçue garantit l'efficacité, la sécurité et la flexibilité du système, en alignement avec les objectifs et les besoins de l'entreprise.</a:t>
            </a:r>
          </a:p>
        </p:txBody>
      </p:sp>
    </p:spTree>
    <p:extLst>
      <p:ext uri="{BB962C8B-B14F-4D97-AF65-F5344CB8AC3E}">
        <p14:creationId xmlns:p14="http://schemas.microsoft.com/office/powerpoint/2010/main" val="3661892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0758" y="350518"/>
            <a:ext cx="11530647" cy="1293028"/>
          </a:xfrm>
        </p:spPr>
        <p:txBody>
          <a:bodyPr>
            <a:normAutofit/>
          </a:bodyPr>
          <a:lstStyle/>
          <a:p>
            <a:pPr algn="l"/>
            <a:r>
              <a:rPr lang="fr-FR" sz="3200" dirty="0"/>
              <a:t>Google cloud </a:t>
            </a:r>
            <a:r>
              <a:rPr lang="fr-FR" sz="3200" dirty="0" err="1"/>
              <a:t>sql</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Cloud SQL offre des bases de données relationnelles entièrement gérées (MySQL, PostgreSQL, SQL Server) en tant que service, libérant les utilisateurs des tâches de maintenance fastidieuses telles que les mises à jour et les sauvegardes.</a:t>
            </a:r>
          </a:p>
          <a:p>
            <a:pPr algn="l">
              <a:buFont typeface="Arial" panose="020B0604020202020204" pitchFamily="34" charset="0"/>
              <a:buChar char="•"/>
            </a:pPr>
            <a:r>
              <a:rPr lang="fr-FR" sz="2000" b="0" i="0" dirty="0">
                <a:solidFill>
                  <a:srgbClr val="ECECEC"/>
                </a:solidFill>
                <a:effectLst/>
                <a:latin typeface="Söhne"/>
              </a:rPr>
              <a:t>Aucune installation ou maintenance de logiciel n'est requise, offrant une solution facile à déployer.</a:t>
            </a:r>
          </a:p>
          <a:p>
            <a:pPr algn="l">
              <a:buFont typeface="Arial" panose="020B0604020202020204" pitchFamily="34" charset="0"/>
              <a:buChar char="•"/>
            </a:pPr>
            <a:r>
              <a:rPr lang="fr-FR" sz="2000" b="0" i="0" dirty="0">
                <a:solidFill>
                  <a:srgbClr val="ECECEC"/>
                </a:solidFill>
                <a:effectLst/>
                <a:latin typeface="Söhne"/>
              </a:rPr>
              <a:t>Les capacités d'évolutivité incluent jusqu'à 64 cœurs de processeur, plus de 400 Go de RAM et 64 To de stockage.</a:t>
            </a:r>
          </a:p>
          <a:p>
            <a:pPr algn="l">
              <a:buFont typeface="Arial" panose="020B0604020202020204" pitchFamily="34" charset="0"/>
              <a:buChar char="•"/>
            </a:pPr>
            <a:r>
              <a:rPr lang="fr-FR" sz="2000" b="0" i="0" dirty="0">
                <a:solidFill>
                  <a:srgbClr val="ECECEC"/>
                </a:solidFill>
                <a:effectLst/>
                <a:latin typeface="Söhne"/>
              </a:rPr>
              <a:t>Prise en charge de la réplication automatique et des sauvegardes gérées pour assurer la disponibilité des données.</a:t>
            </a:r>
          </a:p>
          <a:p>
            <a:pPr algn="l">
              <a:buFont typeface="Arial" panose="020B0604020202020204" pitchFamily="34" charset="0"/>
              <a:buChar char="•"/>
            </a:pPr>
            <a:r>
              <a:rPr lang="fr-FR" sz="2000" b="0" i="0" dirty="0">
                <a:solidFill>
                  <a:srgbClr val="ECECEC"/>
                </a:solidFill>
                <a:effectLst/>
                <a:latin typeface="Söhne"/>
              </a:rPr>
              <a:t>La sécurité est renforcée avec le cryptage des données et un pare-feu réseau intégré.</a:t>
            </a:r>
          </a:p>
          <a:p>
            <a:pPr algn="l">
              <a:buFont typeface="Arial" panose="020B0604020202020204" pitchFamily="34" charset="0"/>
              <a:buChar char="•"/>
            </a:pPr>
            <a:r>
              <a:rPr lang="fr-FR" sz="2000" b="0" i="0" dirty="0">
                <a:solidFill>
                  <a:srgbClr val="ECECEC"/>
                </a:solidFill>
                <a:effectLst/>
                <a:latin typeface="Söhne"/>
              </a:rPr>
              <a:t>Les instances </a:t>
            </a:r>
            <a:r>
              <a:rPr lang="fr-FR" sz="2000" b="0" i="0" dirty="0" err="1">
                <a:solidFill>
                  <a:srgbClr val="ECECEC"/>
                </a:solidFill>
                <a:effectLst/>
                <a:latin typeface="Söhne"/>
              </a:rPr>
              <a:t>Compute</a:t>
            </a:r>
            <a:r>
              <a:rPr lang="fr-FR" sz="2000" b="0" i="0" dirty="0">
                <a:solidFill>
                  <a:srgbClr val="ECECEC"/>
                </a:solidFill>
                <a:effectLst/>
                <a:latin typeface="Söhne"/>
              </a:rPr>
              <a:t> Engine peuvent accéder aux instances Cloud SQL, facilitant l'intégration dans des environnements complexes.</a:t>
            </a:r>
          </a:p>
          <a:p>
            <a:pPr algn="l">
              <a:buFont typeface="Arial" panose="020B0604020202020204" pitchFamily="34" charset="0"/>
              <a:buChar char="•"/>
            </a:pPr>
            <a:r>
              <a:rPr lang="fr-FR" sz="2000" b="0" i="0" dirty="0">
                <a:solidFill>
                  <a:srgbClr val="ECECEC"/>
                </a:solidFill>
                <a:effectLst/>
                <a:latin typeface="Söhne"/>
              </a:rPr>
              <a:t>Compatible avec divers outils et applications externes, offrant une flexibilité d'utilisation accrue.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997275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sql</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AA67F56A-6984-9097-3AD2-503ECDB80C84}"/>
              </a:ext>
            </a:extLst>
          </p:cNvPr>
          <p:cNvPicPr>
            <a:picLocks noChangeAspect="1"/>
          </p:cNvPicPr>
          <p:nvPr/>
        </p:nvPicPr>
        <p:blipFill>
          <a:blip r:embed="rId2"/>
          <a:stretch>
            <a:fillRect/>
          </a:stretch>
        </p:blipFill>
        <p:spPr>
          <a:xfrm>
            <a:off x="2157298" y="1932343"/>
            <a:ext cx="7772400" cy="3814564"/>
          </a:xfrm>
          <a:prstGeom prst="rect">
            <a:avLst/>
          </a:prstGeom>
        </p:spPr>
      </p:pic>
    </p:spTree>
    <p:extLst>
      <p:ext uri="{BB962C8B-B14F-4D97-AF65-F5344CB8AC3E}">
        <p14:creationId xmlns:p14="http://schemas.microsoft.com/office/powerpoint/2010/main" val="30189636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08506" y="325572"/>
            <a:ext cx="11530647" cy="1293028"/>
          </a:xfrm>
        </p:spPr>
        <p:txBody>
          <a:bodyPr>
            <a:normAutofit/>
          </a:bodyPr>
          <a:lstStyle/>
          <a:p>
            <a:pPr algn="l"/>
            <a:r>
              <a:rPr lang="fr-FR" sz="3200" dirty="0"/>
              <a:t>Google cloud </a:t>
            </a:r>
            <a:r>
              <a:rPr lang="fr-FR" sz="3200" dirty="0" err="1"/>
              <a:t>spanner</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Spanner</a:t>
            </a:r>
            <a:r>
              <a:rPr lang="fr-FR" sz="2400" b="0" i="0" dirty="0">
                <a:solidFill>
                  <a:srgbClr val="ECECEC"/>
                </a:solidFill>
                <a:effectLst/>
                <a:latin typeface="Söhne"/>
              </a:rPr>
              <a:t> est un service de base de données relationnelle entièrement géré qui s'adapte à l'échelle horizontale, est fortement cohérent et prend en charge le langage SQL.</a:t>
            </a:r>
          </a:p>
          <a:p>
            <a:pPr algn="l">
              <a:buFont typeface="Arial" panose="020B0604020202020204" pitchFamily="34" charset="0"/>
              <a:buChar char="•"/>
            </a:pPr>
            <a:r>
              <a:rPr lang="fr-FR" sz="2400" b="0" i="0" dirty="0">
                <a:solidFill>
                  <a:srgbClr val="ECECEC"/>
                </a:solidFill>
                <a:effectLst/>
                <a:latin typeface="Söhne"/>
              </a:rPr>
              <a:t>Éprouvé dans les applications et services critiques de Google, </a:t>
            </a:r>
            <a:r>
              <a:rPr lang="fr-FR" sz="2400" b="0" i="0" dirty="0" err="1">
                <a:solidFill>
                  <a:srgbClr val="ECECEC"/>
                </a:solidFill>
                <a:effectLst/>
                <a:latin typeface="Söhne"/>
              </a:rPr>
              <a:t>Spanner</a:t>
            </a:r>
            <a:r>
              <a:rPr lang="fr-FR" sz="2400" b="0" i="0" dirty="0">
                <a:solidFill>
                  <a:srgbClr val="ECECEC"/>
                </a:solidFill>
                <a:effectLst/>
                <a:latin typeface="Söhne"/>
              </a:rPr>
              <a:t> alimente le business de 80 milliards de dollars de Google.</a:t>
            </a:r>
          </a:p>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Spanner</a:t>
            </a:r>
            <a:r>
              <a:rPr lang="fr-FR" sz="2400" b="0" i="0" dirty="0">
                <a:solidFill>
                  <a:srgbClr val="ECECEC"/>
                </a:solidFill>
                <a:effectLst/>
                <a:latin typeface="Söhne"/>
              </a:rPr>
              <a:t> est particulièrement adapté aux applications qui nécessitent : </a:t>
            </a:r>
          </a:p>
          <a:p>
            <a:pPr lvl="1"/>
            <a:r>
              <a:rPr lang="fr-FR" b="0" i="0" dirty="0">
                <a:solidFill>
                  <a:srgbClr val="ECECEC"/>
                </a:solidFill>
                <a:effectLst/>
                <a:latin typeface="Söhne"/>
              </a:rPr>
              <a:t>un système de gestion de base de données relationnelle SQL avec des jointures et des index secondaires,</a:t>
            </a:r>
          </a:p>
          <a:p>
            <a:pPr lvl="1"/>
            <a:r>
              <a:rPr lang="fr-FR" b="0" i="0" dirty="0">
                <a:solidFill>
                  <a:srgbClr val="ECECEC"/>
                </a:solidFill>
                <a:effectLst/>
                <a:latin typeface="Söhne"/>
              </a:rPr>
              <a:t>une disponibilité élevée intégrée,</a:t>
            </a:r>
          </a:p>
          <a:p>
            <a:pPr lvl="1"/>
            <a:r>
              <a:rPr lang="fr-FR" b="0" i="0" dirty="0">
                <a:solidFill>
                  <a:srgbClr val="ECECEC"/>
                </a:solidFill>
                <a:effectLst/>
                <a:latin typeface="Söhne"/>
              </a:rPr>
              <a:t>une forte cohérence globale,</a:t>
            </a:r>
          </a:p>
          <a:p>
            <a:pPr lvl="1"/>
            <a:r>
              <a:rPr lang="fr-FR" b="0" i="0" dirty="0">
                <a:solidFill>
                  <a:srgbClr val="ECECEC"/>
                </a:solidFill>
                <a:effectLst/>
                <a:latin typeface="Söhne"/>
              </a:rPr>
              <a:t>et un grand nombre d'opérations d'entrée/sortie par seconde, allant jusqu'à des dizaines de milliers de lectures/écritures par seconde ou plus.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537204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9466" y="346930"/>
            <a:ext cx="11530647" cy="1293028"/>
          </a:xfrm>
        </p:spPr>
        <p:txBody>
          <a:bodyPr>
            <a:normAutofit/>
          </a:bodyPr>
          <a:lstStyle/>
          <a:p>
            <a:pPr algn="l"/>
            <a:r>
              <a:rPr lang="fr-FR" sz="3200" dirty="0"/>
              <a:t>Google cloud </a:t>
            </a:r>
            <a:r>
              <a:rPr lang="fr-FR" sz="3200" dirty="0" err="1"/>
              <a:t>firestore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66085"/>
            <a:ext cx="10351747" cy="4578728"/>
          </a:xfrm>
        </p:spPr>
        <p:txBody>
          <a:bodyPr>
            <a:normAutofit/>
          </a:bodyPr>
          <a:lstStyle/>
          <a:p>
            <a:pPr algn="l">
              <a:buFont typeface="Arial" panose="020B0604020202020204" pitchFamily="34" charset="0"/>
              <a:buChar char="•"/>
            </a:pPr>
            <a:r>
              <a:rPr lang="fr-FR" sz="2000" b="0" i="0" dirty="0" err="1">
                <a:solidFill>
                  <a:srgbClr val="ECECEC"/>
                </a:solidFill>
                <a:effectLst/>
                <a:latin typeface="Söhne"/>
              </a:rPr>
              <a:t>Firestore</a:t>
            </a:r>
            <a:r>
              <a:rPr lang="fr-FR" sz="2000" b="0" i="0" dirty="0">
                <a:solidFill>
                  <a:srgbClr val="ECECEC"/>
                </a:solidFill>
                <a:effectLst/>
                <a:latin typeface="Söhne"/>
              </a:rPr>
              <a:t> est une base de données NoSQL cloud flexible et évolutive pour le développement mobile, web et serveur.</a:t>
            </a:r>
          </a:p>
          <a:p>
            <a:pPr algn="l">
              <a:buFont typeface="Arial" panose="020B0604020202020204" pitchFamily="34" charset="0"/>
              <a:buChar char="•"/>
            </a:pPr>
            <a:r>
              <a:rPr lang="fr-FR" sz="2000" b="0" i="0" dirty="0">
                <a:solidFill>
                  <a:srgbClr val="ECECEC"/>
                </a:solidFill>
                <a:effectLst/>
                <a:latin typeface="Söhne"/>
              </a:rPr>
              <a:t>Les données sont organisées en documents dans des collections, permettant des requêtes efficaces avec des filtres et des options de tri.</a:t>
            </a:r>
          </a:p>
          <a:p>
            <a:pPr algn="l">
              <a:buFont typeface="Arial" panose="020B0604020202020204" pitchFamily="34" charset="0"/>
              <a:buChar char="•"/>
            </a:pPr>
            <a:r>
              <a:rPr lang="fr-FR" sz="2000" b="0" i="0" dirty="0" err="1">
                <a:solidFill>
                  <a:srgbClr val="ECECEC"/>
                </a:solidFill>
                <a:effectLst/>
                <a:latin typeface="Söhne"/>
              </a:rPr>
              <a:t>Firestore</a:t>
            </a:r>
            <a:r>
              <a:rPr lang="fr-FR" sz="2000" b="0" i="0" dirty="0">
                <a:solidFill>
                  <a:srgbClr val="ECECEC"/>
                </a:solidFill>
                <a:effectLst/>
                <a:latin typeface="Söhne"/>
              </a:rPr>
              <a:t> assure la synchronisation des données sur tous les appareils connectés, même hors ligne, grâce à la mise en cache des données.</a:t>
            </a:r>
          </a:p>
          <a:p>
            <a:pPr algn="l">
              <a:buFont typeface="Arial" panose="020B0604020202020204" pitchFamily="34" charset="0"/>
              <a:buChar char="•"/>
            </a:pPr>
            <a:r>
              <a:rPr lang="fr-FR" sz="2000" b="0" i="0" dirty="0">
                <a:solidFill>
                  <a:srgbClr val="ECECEC"/>
                </a:solidFill>
                <a:effectLst/>
                <a:latin typeface="Söhne"/>
              </a:rPr>
              <a:t>Utilise l'infrastructure robuste de Google Cloud, offrant une réplication automatique des données, une cohérence forte et des opérations transactionnelles.</a:t>
            </a:r>
          </a:p>
          <a:p>
            <a:pPr algn="l">
              <a:buFont typeface="Arial" panose="020B0604020202020204" pitchFamily="34" charset="0"/>
              <a:buChar char="•"/>
            </a:pPr>
            <a:r>
              <a:rPr lang="fr-FR" sz="2000" b="0" i="0" dirty="0">
                <a:solidFill>
                  <a:srgbClr val="ECECEC"/>
                </a:solidFill>
                <a:effectLst/>
                <a:latin typeface="Söhne"/>
              </a:rPr>
              <a:t>Facturé en fonction des lectures, écritures, suppressions et stockage de documents, avec une quantité limitée d'opérations gratuites par jour.</a:t>
            </a:r>
          </a:p>
          <a:p>
            <a:pPr algn="l">
              <a:buFont typeface="Arial" panose="020B0604020202020204" pitchFamily="34" charset="0"/>
              <a:buChar char="•"/>
            </a:pPr>
            <a:r>
              <a:rPr lang="fr-FR" sz="2000" b="0" i="0" dirty="0">
                <a:solidFill>
                  <a:srgbClr val="ECECEC"/>
                </a:solidFill>
                <a:effectLst/>
                <a:latin typeface="Söhne"/>
              </a:rPr>
              <a:t>Permet un démarrage peu coûteux voire gratuit pour les développeurs grâce à ces quotas gratuits quotidiens.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52632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firestore</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3" name="Image 2">
            <a:extLst>
              <a:ext uri="{FF2B5EF4-FFF2-40B4-BE49-F238E27FC236}">
                <a16:creationId xmlns:a16="http://schemas.microsoft.com/office/drawing/2014/main" id="{38387BBC-C16B-0252-5CB1-67DF74732EE8}"/>
              </a:ext>
            </a:extLst>
          </p:cNvPr>
          <p:cNvPicPr>
            <a:picLocks noChangeAspect="1"/>
          </p:cNvPicPr>
          <p:nvPr/>
        </p:nvPicPr>
        <p:blipFill>
          <a:blip r:embed="rId2"/>
          <a:stretch>
            <a:fillRect/>
          </a:stretch>
        </p:blipFill>
        <p:spPr>
          <a:xfrm>
            <a:off x="2667832" y="1932343"/>
            <a:ext cx="6751331" cy="3351948"/>
          </a:xfrm>
          <a:prstGeom prst="rect">
            <a:avLst/>
          </a:prstGeom>
        </p:spPr>
      </p:pic>
    </p:spTree>
    <p:extLst>
      <p:ext uri="{BB962C8B-B14F-4D97-AF65-F5344CB8AC3E}">
        <p14:creationId xmlns:p14="http://schemas.microsoft.com/office/powerpoint/2010/main" val="3371460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52049" y="304213"/>
            <a:ext cx="11530647" cy="1293028"/>
          </a:xfrm>
        </p:spPr>
        <p:txBody>
          <a:bodyPr>
            <a:normAutofit/>
          </a:bodyPr>
          <a:lstStyle/>
          <a:p>
            <a:pPr algn="l"/>
            <a:r>
              <a:rPr lang="fr-FR" sz="3200" dirty="0"/>
              <a:t>Google cloud </a:t>
            </a:r>
            <a:r>
              <a:rPr lang="fr-FR" sz="3200" dirty="0" err="1"/>
              <a:t>bigtable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lnSpcReduction="10000"/>
          </a:bodyPr>
          <a:lstStyle/>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Bigtable</a:t>
            </a:r>
            <a:r>
              <a:rPr lang="fr-FR" sz="2400" b="0" i="0" dirty="0">
                <a:solidFill>
                  <a:srgbClr val="ECECEC"/>
                </a:solidFill>
                <a:effectLst/>
                <a:latin typeface="Söhne"/>
              </a:rPr>
              <a:t> est le service de base de données NoSQL de Google, utilisé par des services clés tels que </a:t>
            </a:r>
            <a:r>
              <a:rPr lang="fr-FR" sz="2400" b="0" i="0" dirty="0" err="1">
                <a:solidFill>
                  <a:srgbClr val="ECECEC"/>
                </a:solidFill>
                <a:effectLst/>
                <a:latin typeface="Söhne"/>
              </a:rPr>
              <a:t>Search</a:t>
            </a:r>
            <a:r>
              <a:rPr lang="fr-FR" sz="2400" b="0" i="0" dirty="0">
                <a:solidFill>
                  <a:srgbClr val="ECECEC"/>
                </a:solidFill>
                <a:effectLst/>
                <a:latin typeface="Söhne"/>
              </a:rPr>
              <a:t>, Analytics et Gmail.</a:t>
            </a:r>
          </a:p>
          <a:p>
            <a:pPr algn="l">
              <a:buFont typeface="Arial" panose="020B0604020202020204" pitchFamily="34" charset="0"/>
              <a:buChar char="•"/>
            </a:pPr>
            <a:r>
              <a:rPr lang="fr-FR" sz="2400" b="0" i="0" dirty="0">
                <a:solidFill>
                  <a:srgbClr val="ECECEC"/>
                </a:solidFill>
                <a:effectLst/>
                <a:latin typeface="Söhne"/>
              </a:rPr>
              <a:t>Il offre une haute performance avec une faible latence, adaptée aux charges de travail massives et aux applications opérationnelles et analytiques.</a:t>
            </a:r>
          </a:p>
          <a:p>
            <a:pPr algn="l">
              <a:buFont typeface="Arial" panose="020B0604020202020204" pitchFamily="34" charset="0"/>
              <a:buChar char="•"/>
            </a:pPr>
            <a:r>
              <a:rPr lang="fr-FR" sz="2400" b="0" i="0" dirty="0">
                <a:solidFill>
                  <a:srgbClr val="ECECEC"/>
                </a:solidFill>
                <a:effectLst/>
                <a:latin typeface="Söhne"/>
              </a:rPr>
              <a:t>Les clients choisissent </a:t>
            </a:r>
            <a:r>
              <a:rPr lang="fr-FR" sz="2400" b="0" i="0" dirty="0" err="1">
                <a:solidFill>
                  <a:srgbClr val="ECECEC"/>
                </a:solidFill>
                <a:effectLst/>
                <a:latin typeface="Söhne"/>
              </a:rPr>
              <a:t>Bigtable</a:t>
            </a:r>
            <a:r>
              <a:rPr lang="fr-FR" sz="2400" b="0" i="0" dirty="0">
                <a:solidFill>
                  <a:srgbClr val="ECECEC"/>
                </a:solidFill>
                <a:effectLst/>
                <a:latin typeface="Söhne"/>
              </a:rPr>
              <a:t> pour des volumes de données importants, un débit élevé, des données NoSQL, des données ordonnées temporellement ou pour des traitements batch et temps réel.</a:t>
            </a:r>
          </a:p>
          <a:p>
            <a:pPr algn="l">
              <a:buFont typeface="Arial" panose="020B0604020202020204" pitchFamily="34" charset="0"/>
              <a:buChar char="•"/>
            </a:pPr>
            <a:r>
              <a:rPr lang="fr-FR" sz="2400" b="0" i="0" dirty="0" err="1">
                <a:solidFill>
                  <a:srgbClr val="ECECEC"/>
                </a:solidFill>
                <a:effectLst/>
                <a:latin typeface="Söhne"/>
              </a:rPr>
              <a:t>Bigtable</a:t>
            </a:r>
            <a:r>
              <a:rPr lang="fr-FR" sz="2400" b="0" i="0" dirty="0">
                <a:solidFill>
                  <a:srgbClr val="ECECEC"/>
                </a:solidFill>
                <a:effectLst/>
                <a:latin typeface="Söhne"/>
              </a:rPr>
              <a:t> est compatible avec d'autres services Google Cloud et des clients tiers via des API, permettant la lecture et l'écriture de données à travers diverses couches de services et </a:t>
            </a:r>
            <a:r>
              <a:rPr lang="fr-FR" sz="2400" b="0" i="0" dirty="0" err="1">
                <a:solidFill>
                  <a:srgbClr val="ECECEC"/>
                </a:solidFill>
                <a:effectLst/>
                <a:latin typeface="Söhne"/>
              </a:rPr>
              <a:t>frameworks</a:t>
            </a:r>
            <a:r>
              <a:rPr lang="fr-FR" sz="2400" b="0" i="0" dirty="0">
                <a:solidFill>
                  <a:srgbClr val="ECECEC"/>
                </a:solidFill>
                <a:effectLst/>
                <a:latin typeface="Söhne"/>
              </a:rPr>
              <a:t> de traitement de flux ou de lot.</a:t>
            </a:r>
          </a:p>
          <a:p>
            <a:pPr algn="l">
              <a:buFont typeface="Arial" panose="020B0604020202020204" pitchFamily="34" charset="0"/>
              <a:buChar char="•"/>
            </a:pPr>
            <a:r>
              <a:rPr lang="fr-FR" sz="2400" b="0" i="0" dirty="0">
                <a:solidFill>
                  <a:srgbClr val="ECECEC"/>
                </a:solidFill>
                <a:effectLst/>
                <a:latin typeface="Söhne"/>
              </a:rPr>
              <a:t>Il est utilisé pour servir des données aux applications, tableaux de bord et services de données, ainsi que pour effectuer des calculs et des analyses sur des données en continu ou par lots.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336814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282260"/>
            <a:ext cx="11530647" cy="1293028"/>
          </a:xfrm>
        </p:spPr>
        <p:txBody>
          <a:bodyPr>
            <a:normAutofit/>
          </a:bodyPr>
          <a:lstStyle/>
          <a:p>
            <a:pPr algn="l"/>
            <a:r>
              <a:rPr lang="fr-FR" sz="3200" dirty="0"/>
              <a:t>Google cloud </a:t>
            </a:r>
            <a:r>
              <a:rPr lang="fr-FR" sz="3200" dirty="0" err="1"/>
              <a:t>storage</a:t>
            </a:r>
            <a:r>
              <a:rPr lang="fr-FR" sz="3200" dirty="0"/>
              <a:t> options comparaison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51683" y="1840255"/>
            <a:ext cx="10351747" cy="3654853"/>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Cloud Storage : Stockage pour objets immuables de plus de 10 Mo, jusqu'à 5 To par objet, adapté pour les images ou films.</a:t>
            </a:r>
          </a:p>
          <a:p>
            <a:pPr algn="l">
              <a:buFont typeface="Arial" panose="020B0604020202020204" pitchFamily="34" charset="0"/>
              <a:buChar char="•"/>
            </a:pPr>
            <a:r>
              <a:rPr lang="fr-FR" sz="2400" b="0" i="0" dirty="0">
                <a:solidFill>
                  <a:srgbClr val="ECECEC"/>
                </a:solidFill>
                <a:effectLst/>
                <a:latin typeface="Söhne"/>
              </a:rPr>
              <a:t>Cloud SQL / Cloud </a:t>
            </a:r>
            <a:r>
              <a:rPr lang="fr-FR" sz="2400" b="0" i="0" dirty="0" err="1">
                <a:solidFill>
                  <a:srgbClr val="ECECEC"/>
                </a:solidFill>
                <a:effectLst/>
                <a:latin typeface="Söhne"/>
              </a:rPr>
              <a:t>Spanner</a:t>
            </a:r>
            <a:r>
              <a:rPr lang="fr-FR" sz="2400" b="0" i="0" dirty="0">
                <a:solidFill>
                  <a:srgbClr val="ECECEC"/>
                </a:solidFill>
                <a:effectLst/>
                <a:latin typeface="Söhne"/>
              </a:rPr>
              <a:t> : Prise en charge SQL complète, Cloud SQL jusqu'à 64 To, Cloud </a:t>
            </a:r>
            <a:r>
              <a:rPr lang="fr-FR" sz="2400" b="0" i="0" dirty="0" err="1">
                <a:solidFill>
                  <a:srgbClr val="ECECEC"/>
                </a:solidFill>
                <a:effectLst/>
                <a:latin typeface="Söhne"/>
              </a:rPr>
              <a:t>Spanner</a:t>
            </a:r>
            <a:r>
              <a:rPr lang="fr-FR" sz="2400" b="0" i="0" dirty="0">
                <a:solidFill>
                  <a:srgbClr val="ECECEC"/>
                </a:solidFill>
                <a:effectLst/>
                <a:latin typeface="Söhne"/>
              </a:rPr>
              <a:t> pour une scalabilité horizontale.</a:t>
            </a:r>
          </a:p>
          <a:p>
            <a:pPr algn="l">
              <a:buFont typeface="Arial" panose="020B0604020202020204" pitchFamily="34" charset="0"/>
              <a:buChar char="•"/>
            </a:pPr>
            <a:r>
              <a:rPr lang="fr-FR" sz="2400" b="0" i="0" dirty="0" err="1">
                <a:solidFill>
                  <a:srgbClr val="ECECEC"/>
                </a:solidFill>
                <a:effectLst/>
                <a:latin typeface="Söhne"/>
              </a:rPr>
              <a:t>Firestore</a:t>
            </a:r>
            <a:r>
              <a:rPr lang="fr-FR" sz="2400" b="0" i="0" dirty="0">
                <a:solidFill>
                  <a:srgbClr val="ECECEC"/>
                </a:solidFill>
                <a:effectLst/>
                <a:latin typeface="Söhne"/>
              </a:rPr>
              <a:t> : Evolutivité massive, résultats de requêtes en temps réel, capacité de stockage téraoctets, idéal pour les données mobiles et web.</a:t>
            </a:r>
          </a:p>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Bigtable</a:t>
            </a:r>
            <a:r>
              <a:rPr lang="fr-FR" sz="2400" b="0" i="0" dirty="0">
                <a:solidFill>
                  <a:srgbClr val="ECECEC"/>
                </a:solidFill>
                <a:effectLst/>
                <a:latin typeface="Söhne"/>
              </a:rPr>
              <a:t> : Stockage d'un grand nombre d'objets structurés, pétaoctets de capacité, recommandé pour les données analytiques avec de nombreux événements de lecture et d'écriture.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240018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storage</a:t>
            </a:r>
            <a:r>
              <a:rPr lang="fr-FR" sz="3200" dirty="0"/>
              <a:t> options comparaison</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575939C9-52B6-2B07-5AE7-AE91333ACA93}"/>
              </a:ext>
            </a:extLst>
          </p:cNvPr>
          <p:cNvPicPr>
            <a:picLocks noChangeAspect="1"/>
          </p:cNvPicPr>
          <p:nvPr/>
        </p:nvPicPr>
        <p:blipFill>
          <a:blip r:embed="rId2"/>
          <a:stretch>
            <a:fillRect/>
          </a:stretch>
        </p:blipFill>
        <p:spPr>
          <a:xfrm>
            <a:off x="2175803" y="1932343"/>
            <a:ext cx="7735390" cy="3894996"/>
          </a:xfrm>
          <a:prstGeom prst="rect">
            <a:avLst/>
          </a:prstGeom>
        </p:spPr>
      </p:pic>
    </p:spTree>
    <p:extLst>
      <p:ext uri="{BB962C8B-B14F-4D97-AF65-F5344CB8AC3E}">
        <p14:creationId xmlns:p14="http://schemas.microsoft.com/office/powerpoint/2010/main" val="1471423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storage</a:t>
            </a:r>
            <a:r>
              <a:rPr lang="fr-FR" sz="3200" dirty="0"/>
              <a:t> options comparaison</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3" name="Image 2">
            <a:extLst>
              <a:ext uri="{FF2B5EF4-FFF2-40B4-BE49-F238E27FC236}">
                <a16:creationId xmlns:a16="http://schemas.microsoft.com/office/drawing/2014/main" id="{F0AC36FC-DB83-1319-B447-4EE8FC024F3C}"/>
              </a:ext>
            </a:extLst>
          </p:cNvPr>
          <p:cNvPicPr>
            <a:picLocks noChangeAspect="1"/>
          </p:cNvPicPr>
          <p:nvPr/>
        </p:nvPicPr>
        <p:blipFill>
          <a:blip r:embed="rId2"/>
          <a:stretch>
            <a:fillRect/>
          </a:stretch>
        </p:blipFill>
        <p:spPr>
          <a:xfrm>
            <a:off x="2209800" y="1932343"/>
            <a:ext cx="7772400" cy="4195374"/>
          </a:xfrm>
          <a:prstGeom prst="rect">
            <a:avLst/>
          </a:prstGeom>
        </p:spPr>
      </p:pic>
    </p:spTree>
    <p:extLst>
      <p:ext uri="{BB962C8B-B14F-4D97-AF65-F5344CB8AC3E}">
        <p14:creationId xmlns:p14="http://schemas.microsoft.com/office/powerpoint/2010/main" val="2366495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25923" y="290384"/>
            <a:ext cx="11530647" cy="1293028"/>
          </a:xfrm>
        </p:spPr>
        <p:txBody>
          <a:bodyPr>
            <a:normAutofit/>
          </a:bodyPr>
          <a:lstStyle/>
          <a:p>
            <a:pPr algn="l"/>
            <a:r>
              <a:rPr lang="fr-FR" sz="3200" dirty="0"/>
              <a:t>Google cloud </a:t>
            </a:r>
            <a:r>
              <a:rPr lang="fr-FR" sz="3200" dirty="0" err="1"/>
              <a:t>storage</a:t>
            </a:r>
            <a:r>
              <a:rPr lang="fr-FR" sz="3200" dirty="0"/>
              <a:t> options 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r>
              <a:rPr lang="fr-FR" sz="1800" dirty="0" err="1">
                <a:effectLst/>
                <a:latin typeface="Roboto" panose="02000000000000000000" pitchFamily="2" charset="0"/>
              </a:rPr>
              <a:t>What</a:t>
            </a:r>
            <a:r>
              <a:rPr lang="fr-FR" sz="1800" dirty="0">
                <a:effectLst/>
                <a:latin typeface="Roboto" panose="02000000000000000000" pitchFamily="2" charset="0"/>
              </a:rPr>
              <a:t> </a:t>
            </a:r>
            <a:r>
              <a:rPr lang="fr-FR" sz="1800" dirty="0" err="1">
                <a:effectLst/>
                <a:latin typeface="Roboto" panose="02000000000000000000" pitchFamily="2" charset="0"/>
              </a:rPr>
              <a:t>is</a:t>
            </a:r>
            <a:r>
              <a:rPr lang="fr-FR" sz="1800" dirty="0">
                <a:effectLst/>
                <a:latin typeface="Roboto" panose="02000000000000000000" pitchFamily="2" charset="0"/>
              </a:rPr>
              <a:t> the correct use case for Cloud Storage? </a:t>
            </a:r>
            <a:endParaRPr lang="fr-FR" sz="1400" dirty="0"/>
          </a:p>
          <a:p>
            <a:pPr lvl="1"/>
            <a:r>
              <a:rPr lang="fr-FR" sz="1600" dirty="0" err="1">
                <a:effectLst/>
                <a:latin typeface="Roboto" panose="02000000000000000000" pitchFamily="2" charset="0"/>
              </a:rPr>
              <a:t>A:Cloud</a:t>
            </a:r>
            <a:r>
              <a:rPr lang="fr-FR" sz="1600" dirty="0">
                <a:effectLst/>
                <a:latin typeface="Roboto" panose="02000000000000000000" pitchFamily="2" charset="0"/>
              </a:rPr>
              <a:t> Storage </a:t>
            </a:r>
            <a:r>
              <a:rPr lang="fr-FR" sz="1600" dirty="0" err="1">
                <a:effectLst/>
                <a:latin typeface="Roboto" panose="02000000000000000000" pitchFamily="2" charset="0"/>
              </a:rPr>
              <a:t>is</a:t>
            </a:r>
            <a:r>
              <a:rPr lang="fr-FR" sz="1600" dirty="0">
                <a:effectLst/>
                <a:latin typeface="Roboto" panose="02000000000000000000" pitchFamily="2" charset="0"/>
              </a:rPr>
              <a:t> </a:t>
            </a:r>
            <a:r>
              <a:rPr lang="fr-FR" sz="1600" dirty="0" err="1">
                <a:effectLst/>
                <a:latin typeface="Roboto" panose="02000000000000000000" pitchFamily="2" charset="0"/>
              </a:rPr>
              <a:t>well</a:t>
            </a:r>
            <a:r>
              <a:rPr lang="fr-FR" sz="1600" dirty="0">
                <a:effectLst/>
                <a:latin typeface="Roboto" panose="02000000000000000000" pitchFamily="2" charset="0"/>
              </a:rPr>
              <a:t> </a:t>
            </a:r>
            <a:r>
              <a:rPr lang="fr-FR" sz="1600" dirty="0" err="1">
                <a:effectLst/>
                <a:latin typeface="Roboto" panose="02000000000000000000" pitchFamily="2" charset="0"/>
              </a:rPr>
              <a:t>suited</a:t>
            </a:r>
            <a:r>
              <a:rPr lang="fr-FR" sz="1600" dirty="0">
                <a:effectLst/>
                <a:latin typeface="Roboto" panose="02000000000000000000" pitchFamily="2" charset="0"/>
              </a:rPr>
              <a:t> to </a:t>
            </a:r>
            <a:r>
              <a:rPr lang="fr-FR" sz="1600" dirty="0" err="1">
                <a:effectLst/>
                <a:latin typeface="Roboto" panose="02000000000000000000" pitchFamily="2" charset="0"/>
              </a:rPr>
              <a:t>providing</a:t>
            </a:r>
            <a:r>
              <a:rPr lang="fr-FR" sz="1600" dirty="0">
                <a:effectLst/>
                <a:latin typeface="Roboto" panose="02000000000000000000" pitchFamily="2" charset="0"/>
              </a:rPr>
              <a:t> the root file system of a Linux </a:t>
            </a:r>
            <a:r>
              <a:rPr lang="fr-FR" sz="1600" dirty="0" err="1">
                <a:effectLst/>
                <a:latin typeface="Roboto" panose="02000000000000000000" pitchFamily="2" charset="0"/>
              </a:rPr>
              <a:t>virtual</a:t>
            </a:r>
            <a:r>
              <a:rPr lang="fr-FR" sz="1600" dirty="0">
                <a:effectLst/>
                <a:latin typeface="Roboto" panose="02000000000000000000" pitchFamily="2" charset="0"/>
              </a:rPr>
              <a:t> machine.</a:t>
            </a:r>
            <a:endParaRPr lang="fr-FR" sz="1200" dirty="0"/>
          </a:p>
          <a:p>
            <a:pPr lvl="1"/>
            <a:r>
              <a:rPr lang="fr-FR" sz="1600" b="1" dirty="0">
                <a:effectLst/>
                <a:latin typeface="Roboto" panose="02000000000000000000" pitchFamily="2" charset="0"/>
              </a:rPr>
              <a:t>B: Cloud Storage </a:t>
            </a:r>
            <a:r>
              <a:rPr lang="fr-FR" sz="1600" b="1" dirty="0" err="1">
                <a:effectLst/>
                <a:latin typeface="Roboto" panose="02000000000000000000" pitchFamily="2" charset="0"/>
              </a:rPr>
              <a:t>is</a:t>
            </a:r>
            <a:r>
              <a:rPr lang="fr-FR" sz="1600" b="1" dirty="0">
                <a:effectLst/>
                <a:latin typeface="Roboto" panose="02000000000000000000" pitchFamily="2" charset="0"/>
              </a:rPr>
              <a:t> </a:t>
            </a:r>
            <a:r>
              <a:rPr lang="fr-FR" sz="1600" b="1" dirty="0" err="1">
                <a:effectLst/>
                <a:latin typeface="Roboto" panose="02000000000000000000" pitchFamily="2" charset="0"/>
              </a:rPr>
              <a:t>well</a:t>
            </a:r>
            <a:r>
              <a:rPr lang="fr-FR" sz="1600" b="1" dirty="0">
                <a:effectLst/>
                <a:latin typeface="Roboto" panose="02000000000000000000" pitchFamily="2" charset="0"/>
              </a:rPr>
              <a:t> </a:t>
            </a:r>
            <a:r>
              <a:rPr lang="fr-FR" sz="1600" b="1" dirty="0" err="1">
                <a:effectLst/>
                <a:latin typeface="Roboto" panose="02000000000000000000" pitchFamily="2" charset="0"/>
              </a:rPr>
              <a:t>suited</a:t>
            </a:r>
            <a:r>
              <a:rPr lang="fr-FR" sz="1600" b="1" dirty="0">
                <a:effectLst/>
                <a:latin typeface="Roboto" panose="02000000000000000000" pitchFamily="2" charset="0"/>
              </a:rPr>
              <a:t> to </a:t>
            </a:r>
            <a:r>
              <a:rPr lang="fr-FR" sz="1600" b="1" dirty="0" err="1">
                <a:effectLst/>
                <a:latin typeface="Roboto" panose="02000000000000000000" pitchFamily="2" charset="0"/>
              </a:rPr>
              <a:t>providing</a:t>
            </a:r>
            <a:r>
              <a:rPr lang="fr-FR" sz="1600" b="1" dirty="0">
                <a:effectLst/>
                <a:latin typeface="Roboto" panose="02000000000000000000" pitchFamily="2" charset="0"/>
              </a:rPr>
              <a:t> durable and </a:t>
            </a:r>
            <a:r>
              <a:rPr lang="fr-FR" sz="1600" b="1" dirty="0" err="1">
                <a:effectLst/>
                <a:latin typeface="Roboto" panose="02000000000000000000" pitchFamily="2" charset="0"/>
              </a:rPr>
              <a:t>highly</a:t>
            </a:r>
            <a:r>
              <a:rPr lang="fr-FR" sz="1600" b="1" dirty="0">
                <a:effectLst/>
                <a:latin typeface="Roboto" panose="02000000000000000000" pitchFamily="2" charset="0"/>
              </a:rPr>
              <a:t> </a:t>
            </a:r>
            <a:r>
              <a:rPr lang="fr-FR" sz="1600" b="1" dirty="0" err="1">
                <a:effectLst/>
                <a:latin typeface="Roboto" panose="02000000000000000000" pitchFamily="2" charset="0"/>
              </a:rPr>
              <a:t>available</a:t>
            </a:r>
            <a:r>
              <a:rPr lang="fr-FR" sz="1600" b="1" dirty="0">
                <a:effectLst/>
                <a:latin typeface="Roboto" panose="02000000000000000000" pitchFamily="2" charset="0"/>
              </a:rPr>
              <a:t> </a:t>
            </a:r>
            <a:r>
              <a:rPr lang="fr-FR" sz="1600" b="1" dirty="0" err="1">
                <a:effectLst/>
                <a:latin typeface="Roboto" panose="02000000000000000000" pitchFamily="2" charset="0"/>
              </a:rPr>
              <a:t>object</a:t>
            </a:r>
            <a:r>
              <a:rPr lang="fr-FR" sz="1600" b="1" dirty="0">
                <a:effectLst/>
                <a:latin typeface="Roboto" panose="02000000000000000000" pitchFamily="2" charset="0"/>
              </a:rPr>
              <a:t> </a:t>
            </a:r>
            <a:r>
              <a:rPr lang="fr-FR" sz="1600" b="1" dirty="0" err="1">
                <a:effectLst/>
                <a:latin typeface="Roboto" panose="02000000000000000000" pitchFamily="2" charset="0"/>
              </a:rPr>
              <a:t>storage</a:t>
            </a:r>
            <a:endParaRPr lang="fr-FR" sz="1600" b="1" dirty="0">
              <a:effectLst/>
              <a:latin typeface="Roboto" panose="02000000000000000000" pitchFamily="2" charset="0"/>
            </a:endParaRPr>
          </a:p>
          <a:p>
            <a:pPr lvl="1"/>
            <a:r>
              <a:rPr lang="fr-FR" sz="1600" dirty="0">
                <a:effectLst/>
                <a:latin typeface="Roboto" panose="02000000000000000000" pitchFamily="2" charset="0"/>
              </a:rPr>
              <a:t>C: Cloud Storage </a:t>
            </a:r>
            <a:r>
              <a:rPr lang="fr-FR" sz="1600" dirty="0" err="1">
                <a:effectLst/>
                <a:latin typeface="Roboto" panose="02000000000000000000" pitchFamily="2" charset="0"/>
              </a:rPr>
              <a:t>is</a:t>
            </a:r>
            <a:r>
              <a:rPr lang="fr-FR" sz="1600" dirty="0">
                <a:effectLst/>
                <a:latin typeface="Roboto" panose="02000000000000000000" pitchFamily="2" charset="0"/>
              </a:rPr>
              <a:t> </a:t>
            </a:r>
            <a:r>
              <a:rPr lang="fr-FR" sz="1600" dirty="0" err="1">
                <a:effectLst/>
                <a:latin typeface="Roboto" panose="02000000000000000000" pitchFamily="2" charset="0"/>
              </a:rPr>
              <a:t>well</a:t>
            </a:r>
            <a:r>
              <a:rPr lang="fr-FR" sz="1600" dirty="0">
                <a:effectLst/>
                <a:latin typeface="Roboto" panose="02000000000000000000" pitchFamily="2" charset="0"/>
              </a:rPr>
              <a:t> </a:t>
            </a:r>
            <a:r>
              <a:rPr lang="fr-FR" sz="1600" dirty="0" err="1">
                <a:effectLst/>
                <a:latin typeface="Roboto" panose="02000000000000000000" pitchFamily="2" charset="0"/>
              </a:rPr>
              <a:t>suited</a:t>
            </a:r>
            <a:r>
              <a:rPr lang="fr-FR" sz="1600" dirty="0">
                <a:effectLst/>
                <a:latin typeface="Roboto" panose="02000000000000000000" pitchFamily="2" charset="0"/>
              </a:rPr>
              <a:t> to </a:t>
            </a:r>
            <a:r>
              <a:rPr lang="fr-FR" sz="1600" dirty="0" err="1">
                <a:effectLst/>
                <a:latin typeface="Roboto" panose="02000000000000000000" pitchFamily="2" charset="0"/>
              </a:rPr>
              <a:t>providing</a:t>
            </a:r>
            <a:r>
              <a:rPr lang="fr-FR" sz="1600" dirty="0">
                <a:effectLst/>
                <a:latin typeface="Roboto" panose="02000000000000000000" pitchFamily="2" charset="0"/>
              </a:rPr>
              <a:t> data </a:t>
            </a:r>
            <a:r>
              <a:rPr lang="fr-FR" sz="1600" dirty="0" err="1">
                <a:effectLst/>
                <a:latin typeface="Roboto" panose="02000000000000000000" pitchFamily="2" charset="0"/>
              </a:rPr>
              <a:t>warehousing</a:t>
            </a:r>
            <a:r>
              <a:rPr lang="fr-FR" sz="1600" dirty="0">
                <a:effectLst/>
                <a:latin typeface="Roboto" panose="02000000000000000000" pitchFamily="2" charset="0"/>
              </a:rPr>
              <a:t> services</a:t>
            </a:r>
          </a:p>
          <a:p>
            <a:pPr lvl="1"/>
            <a:r>
              <a:rPr lang="fr-FR" sz="1600" dirty="0" err="1">
                <a:effectLst/>
                <a:latin typeface="Roboto" panose="02000000000000000000" pitchFamily="2" charset="0"/>
              </a:rPr>
              <a:t>D:Cloud</a:t>
            </a:r>
            <a:r>
              <a:rPr lang="fr-FR" sz="1600" dirty="0">
                <a:effectLst/>
                <a:latin typeface="Roboto" panose="02000000000000000000" pitchFamily="2" charset="0"/>
              </a:rPr>
              <a:t> Storage </a:t>
            </a:r>
            <a:r>
              <a:rPr lang="fr-FR" sz="1600" dirty="0" err="1">
                <a:effectLst/>
                <a:latin typeface="Roboto" panose="02000000000000000000" pitchFamily="2" charset="0"/>
              </a:rPr>
              <a:t>is</a:t>
            </a:r>
            <a:r>
              <a:rPr lang="fr-FR" sz="1600" dirty="0">
                <a:effectLst/>
                <a:latin typeface="Roboto" panose="02000000000000000000" pitchFamily="2" charset="0"/>
              </a:rPr>
              <a:t> </a:t>
            </a:r>
            <a:r>
              <a:rPr lang="fr-FR" sz="1600" dirty="0" err="1">
                <a:effectLst/>
                <a:latin typeface="Roboto" panose="02000000000000000000" pitchFamily="2" charset="0"/>
              </a:rPr>
              <a:t>well</a:t>
            </a:r>
            <a:r>
              <a:rPr lang="fr-FR" sz="1600" dirty="0">
                <a:effectLst/>
                <a:latin typeface="Roboto" panose="02000000000000000000" pitchFamily="2" charset="0"/>
              </a:rPr>
              <a:t> </a:t>
            </a:r>
            <a:r>
              <a:rPr lang="fr-FR" sz="1600" dirty="0" err="1">
                <a:effectLst/>
                <a:latin typeface="Roboto" panose="02000000000000000000" pitchFamily="2" charset="0"/>
              </a:rPr>
              <a:t>suited</a:t>
            </a:r>
            <a:r>
              <a:rPr lang="fr-FR" sz="1600" dirty="0">
                <a:effectLst/>
                <a:latin typeface="Roboto" panose="02000000000000000000" pitchFamily="2" charset="0"/>
              </a:rPr>
              <a:t> to </a:t>
            </a:r>
            <a:r>
              <a:rPr lang="fr-FR" sz="1600" dirty="0" err="1">
                <a:effectLst/>
                <a:latin typeface="Roboto" panose="02000000000000000000" pitchFamily="2" charset="0"/>
              </a:rPr>
              <a:t>providing</a:t>
            </a:r>
            <a:r>
              <a:rPr lang="fr-FR" sz="1600" dirty="0">
                <a:effectLst/>
                <a:latin typeface="Roboto" panose="02000000000000000000" pitchFamily="2" charset="0"/>
              </a:rPr>
              <a:t> RDBMS services.</a:t>
            </a:r>
            <a:br>
              <a:rPr lang="fr-FR" sz="1600" dirty="0">
                <a:effectLst/>
                <a:latin typeface="Roboto" panose="02000000000000000000" pitchFamily="2" charset="0"/>
              </a:rPr>
            </a:br>
            <a:endParaRPr lang="fr-FR" sz="1600" dirty="0">
              <a:latin typeface="Roboto" panose="02000000000000000000" pitchFamily="2" charset="0"/>
            </a:endParaRPr>
          </a:p>
          <a:p>
            <a:r>
              <a:rPr lang="fr-FR" sz="1800" dirty="0" err="1">
                <a:effectLst/>
                <a:latin typeface="Roboto" panose="02000000000000000000" pitchFamily="2" charset="0"/>
              </a:rPr>
              <a:t>Which</a:t>
            </a:r>
            <a:r>
              <a:rPr lang="fr-FR" sz="1800" dirty="0">
                <a:effectLst/>
                <a:latin typeface="Roboto" panose="02000000000000000000" pitchFamily="2" charset="0"/>
              </a:rPr>
              <a:t> SQL </a:t>
            </a:r>
            <a:r>
              <a:rPr lang="fr-FR" sz="1800" dirty="0" err="1">
                <a:effectLst/>
                <a:latin typeface="Roboto" panose="02000000000000000000" pitchFamily="2" charset="0"/>
              </a:rPr>
              <a:t>database</a:t>
            </a:r>
            <a:r>
              <a:rPr lang="fr-FR" sz="1800" dirty="0">
                <a:effectLst/>
                <a:latin typeface="Roboto" panose="02000000000000000000" pitchFamily="2" charset="0"/>
              </a:rPr>
              <a:t> service can </a:t>
            </a:r>
            <a:r>
              <a:rPr lang="fr-FR" sz="1800" dirty="0" err="1">
                <a:effectLst/>
                <a:latin typeface="Roboto" panose="02000000000000000000" pitchFamily="2" charset="0"/>
              </a:rPr>
              <a:t>scale</a:t>
            </a:r>
            <a:r>
              <a:rPr lang="fr-FR" sz="1800" dirty="0">
                <a:effectLst/>
                <a:latin typeface="Roboto" panose="02000000000000000000" pitchFamily="2" charset="0"/>
              </a:rPr>
              <a:t> to </a:t>
            </a:r>
            <a:r>
              <a:rPr lang="fr-FR" sz="1800" dirty="0" err="1">
                <a:effectLst/>
                <a:latin typeface="Roboto" panose="02000000000000000000" pitchFamily="2" charset="0"/>
              </a:rPr>
              <a:t>higher</a:t>
            </a:r>
            <a:r>
              <a:rPr lang="fr-FR" sz="1800" dirty="0">
                <a:effectLst/>
                <a:latin typeface="Roboto" panose="02000000000000000000" pitchFamily="2" charset="0"/>
              </a:rPr>
              <a:t> </a:t>
            </a:r>
            <a:r>
              <a:rPr lang="fr-FR" sz="1800" dirty="0" err="1">
                <a:effectLst/>
                <a:latin typeface="Roboto" panose="02000000000000000000" pitchFamily="2" charset="0"/>
              </a:rPr>
              <a:t>database</a:t>
            </a:r>
            <a:r>
              <a:rPr lang="fr-FR" sz="1800" dirty="0">
                <a:effectLst/>
                <a:latin typeface="Roboto" panose="02000000000000000000" pitchFamily="2" charset="0"/>
              </a:rPr>
              <a:t> sizes? </a:t>
            </a:r>
            <a:endParaRPr lang="fr-FR" sz="1100" dirty="0"/>
          </a:p>
          <a:p>
            <a:pPr lvl="1"/>
            <a:r>
              <a:rPr lang="fr-FR" sz="1600" b="1" dirty="0">
                <a:effectLst/>
                <a:latin typeface="Roboto" panose="02000000000000000000" pitchFamily="2" charset="0"/>
              </a:rPr>
              <a:t>A: Cloud </a:t>
            </a:r>
            <a:r>
              <a:rPr lang="fr-FR" sz="1600" b="1" dirty="0" err="1">
                <a:effectLst/>
                <a:latin typeface="Roboto" panose="02000000000000000000" pitchFamily="2" charset="0"/>
              </a:rPr>
              <a:t>Spanner</a:t>
            </a:r>
            <a:r>
              <a:rPr lang="fr-FR" sz="1600" b="1" dirty="0">
                <a:effectLst/>
                <a:latin typeface="Roboto" panose="02000000000000000000" pitchFamily="2" charset="0"/>
              </a:rPr>
              <a:t>. </a:t>
            </a:r>
            <a:endParaRPr lang="fr-FR" sz="1600" dirty="0">
              <a:effectLst/>
              <a:latin typeface="Roboto" panose="02000000000000000000" pitchFamily="2" charset="0"/>
            </a:endParaRPr>
          </a:p>
          <a:p>
            <a:pPr lvl="1"/>
            <a:r>
              <a:rPr lang="fr-FR" sz="1600" dirty="0">
                <a:effectLst/>
                <a:latin typeface="Roboto" panose="02000000000000000000" pitchFamily="2" charset="0"/>
              </a:rPr>
              <a:t>B: Cloud SQL.</a:t>
            </a:r>
          </a:p>
          <a:p>
            <a:pPr lvl="1"/>
            <a:r>
              <a:rPr lang="fr-FR" sz="1600" dirty="0">
                <a:effectLst/>
                <a:latin typeface="Roboto" panose="02000000000000000000" pitchFamily="2" charset="0"/>
              </a:rPr>
              <a:t>C: Cloud </a:t>
            </a:r>
            <a:r>
              <a:rPr lang="fr-FR" sz="1600" dirty="0" err="1">
                <a:effectLst/>
                <a:latin typeface="Roboto" panose="02000000000000000000" pitchFamily="2" charset="0"/>
              </a:rPr>
              <a:t>Bigtable</a:t>
            </a:r>
            <a:endParaRPr lang="fr-FR" sz="1600" dirty="0">
              <a:effectLst/>
              <a:latin typeface="Roboto" panose="02000000000000000000" pitchFamily="2" charset="0"/>
            </a:endParaRPr>
          </a:p>
          <a:p>
            <a:pPr lvl="1"/>
            <a:r>
              <a:rPr lang="fr-FR" sz="1600" dirty="0">
                <a:effectLst/>
                <a:latin typeface="Roboto" panose="02000000000000000000" pitchFamily="2" charset="0"/>
              </a:rPr>
              <a:t>D: </a:t>
            </a:r>
            <a:r>
              <a:rPr lang="fr-FR" sz="1600" dirty="0" err="1">
                <a:effectLst/>
                <a:latin typeface="Roboto" panose="02000000000000000000" pitchFamily="2" charset="0"/>
              </a:rPr>
              <a:t>Firestore</a:t>
            </a:r>
            <a:endParaRPr lang="fr-FR" sz="1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696486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755373"/>
            <a:ext cx="11530647" cy="719769"/>
          </a:xfrm>
        </p:spPr>
        <p:txBody>
          <a:bodyPr>
            <a:normAutofit/>
          </a:bodyPr>
          <a:lstStyle/>
          <a:p>
            <a:pPr algn="l"/>
            <a:r>
              <a:rPr lang="fr-FR" sz="3200" dirty="0"/>
              <a:t>L’ARCHITECTURE DU SI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85799" y="1898375"/>
            <a:ext cx="10441200" cy="4005469"/>
          </a:xfrm>
        </p:spPr>
        <p:txBody>
          <a:bodyPr>
            <a:normAutofit fontScale="92500" lnSpcReduction="10000"/>
          </a:bodyPr>
          <a:lstStyle/>
          <a:p>
            <a:pPr algn="l">
              <a:buFont typeface="Arial" panose="020B0604020202020204" pitchFamily="34" charset="0"/>
              <a:buChar char="•"/>
            </a:pPr>
            <a:r>
              <a:rPr lang="fr-FR" b="0" i="0" dirty="0">
                <a:solidFill>
                  <a:srgbClr val="ECECEC"/>
                </a:solidFill>
                <a:effectLst/>
                <a:latin typeface="Söhne"/>
              </a:rPr>
              <a:t>Présentation des composants principaux :</a:t>
            </a:r>
          </a:p>
          <a:p>
            <a:pPr marL="742950" lvl="1" indent="-285750" algn="l">
              <a:buFont typeface="Arial" panose="020B0604020202020204" pitchFamily="34" charset="0"/>
              <a:buChar char="•"/>
            </a:pPr>
            <a:r>
              <a:rPr lang="fr-FR" b="0" i="0" dirty="0">
                <a:solidFill>
                  <a:srgbClr val="ECECEC"/>
                </a:solidFill>
                <a:effectLst/>
                <a:latin typeface="Söhne"/>
              </a:rPr>
              <a:t>Serveurs :</a:t>
            </a:r>
          </a:p>
          <a:p>
            <a:pPr marL="1143000" lvl="2" indent="-228600" algn="l">
              <a:buFont typeface="Arial" panose="020B0604020202020204" pitchFamily="34" charset="0"/>
              <a:buChar char="•"/>
            </a:pPr>
            <a:r>
              <a:rPr lang="fr-FR" b="0" i="0" dirty="0">
                <a:solidFill>
                  <a:srgbClr val="ECECEC"/>
                </a:solidFill>
                <a:effectLst/>
                <a:latin typeface="Söhne"/>
              </a:rPr>
              <a:t>Matériel informatique où sont hébergées les applications et les données. Ils assurent le traitement des différentes requêtes.</a:t>
            </a:r>
          </a:p>
          <a:p>
            <a:pPr marL="742950" lvl="1" indent="-285750" algn="l">
              <a:buFont typeface="Arial" panose="020B0604020202020204" pitchFamily="34" charset="0"/>
              <a:buChar char="•"/>
            </a:pPr>
            <a:r>
              <a:rPr lang="fr-FR" b="0" i="0" dirty="0">
                <a:solidFill>
                  <a:srgbClr val="ECECEC"/>
                </a:solidFill>
                <a:effectLst/>
                <a:latin typeface="Söhne"/>
              </a:rPr>
              <a:t>Réseau :</a:t>
            </a:r>
          </a:p>
          <a:p>
            <a:pPr marL="1143000" lvl="2" indent="-228600" algn="l">
              <a:buFont typeface="Arial" panose="020B0604020202020204" pitchFamily="34" charset="0"/>
              <a:buChar char="•"/>
            </a:pPr>
            <a:r>
              <a:rPr lang="fr-FR" b="0" i="0" dirty="0">
                <a:solidFill>
                  <a:srgbClr val="ECECEC"/>
                </a:solidFill>
                <a:effectLst/>
                <a:latin typeface="Söhne"/>
              </a:rPr>
              <a:t>Infrastructure permettant la communication et la transmission des données entre les différents composants du système.</a:t>
            </a:r>
          </a:p>
          <a:p>
            <a:pPr marL="742950" lvl="1" indent="-285750" algn="l">
              <a:buFont typeface="Arial" panose="020B0604020202020204" pitchFamily="34" charset="0"/>
              <a:buChar char="•"/>
            </a:pPr>
            <a:r>
              <a:rPr lang="fr-FR" b="0" i="0" dirty="0">
                <a:solidFill>
                  <a:srgbClr val="ECECEC"/>
                </a:solidFill>
                <a:effectLst/>
                <a:latin typeface="Söhne"/>
              </a:rPr>
              <a:t>Bases de données :</a:t>
            </a:r>
          </a:p>
          <a:p>
            <a:pPr marL="1143000" lvl="2" indent="-228600" algn="l">
              <a:buFont typeface="Arial" panose="020B0604020202020204" pitchFamily="34" charset="0"/>
              <a:buChar char="•"/>
            </a:pPr>
            <a:r>
              <a:rPr lang="fr-FR" b="0" i="0" dirty="0">
                <a:solidFill>
                  <a:srgbClr val="ECECEC"/>
                </a:solidFill>
                <a:effectLst/>
                <a:latin typeface="Söhne"/>
              </a:rPr>
              <a:t>Systèmes de gestion de données permettant le stockage, la sécurité et l'accès aux informations.</a:t>
            </a:r>
          </a:p>
          <a:p>
            <a:pPr marL="742950" lvl="1" indent="-285750" algn="l">
              <a:buFont typeface="Arial" panose="020B0604020202020204" pitchFamily="34" charset="0"/>
              <a:buChar char="•"/>
            </a:pPr>
            <a:r>
              <a:rPr lang="fr-FR" b="0" i="0" dirty="0">
                <a:solidFill>
                  <a:srgbClr val="ECECEC"/>
                </a:solidFill>
                <a:effectLst/>
                <a:latin typeface="Söhne"/>
              </a:rPr>
              <a:t>Logiciels applicatifs :</a:t>
            </a:r>
          </a:p>
          <a:p>
            <a:pPr marL="1143000" lvl="2" indent="-228600" algn="l">
              <a:buFont typeface="Arial" panose="020B0604020202020204" pitchFamily="34" charset="0"/>
              <a:buChar char="•"/>
            </a:pPr>
            <a:r>
              <a:rPr lang="fr-FR" b="0" i="0" dirty="0">
                <a:solidFill>
                  <a:srgbClr val="ECECEC"/>
                </a:solidFill>
                <a:effectLst/>
                <a:latin typeface="Söhne"/>
              </a:rPr>
              <a:t>Programmes utilisés pour exécuter des tâches spécifiques au sein de l'entreprise. Cela permet de répondre aux besoins métier.</a:t>
            </a:r>
          </a:p>
          <a:p>
            <a:r>
              <a:rPr lang="fr-FR" b="0" i="0" dirty="0">
                <a:solidFill>
                  <a:srgbClr val="ECECEC"/>
                </a:solidFill>
                <a:effectLst/>
                <a:latin typeface="Söhne"/>
              </a:rPr>
              <a:t>Ces composants se trouvent physiquement dans un data center géré par l’entreprise ou dans une partie d’un data center  louée par l’entreprise</a:t>
            </a:r>
          </a:p>
        </p:txBody>
      </p:sp>
    </p:spTree>
    <p:extLst>
      <p:ext uri="{BB962C8B-B14F-4D97-AF65-F5344CB8AC3E}">
        <p14:creationId xmlns:p14="http://schemas.microsoft.com/office/powerpoint/2010/main" val="542667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43341" y="304213"/>
            <a:ext cx="11530647" cy="1293028"/>
          </a:xfrm>
        </p:spPr>
        <p:txBody>
          <a:bodyPr>
            <a:normAutofit/>
          </a:bodyPr>
          <a:lstStyle/>
          <a:p>
            <a:pPr algn="l"/>
            <a:r>
              <a:rPr lang="fr-FR" sz="3200" dirty="0"/>
              <a:t>Google cloud </a:t>
            </a:r>
            <a:r>
              <a:rPr lang="fr-FR" sz="3200" dirty="0" err="1"/>
              <a:t>bigquery</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Autofit/>
          </a:bodyPr>
          <a:lstStyle/>
          <a:p>
            <a:pPr algn="l"/>
            <a:r>
              <a:rPr lang="fr-FR" sz="1800" b="0" i="0" dirty="0" err="1">
                <a:solidFill>
                  <a:srgbClr val="ECECEC"/>
                </a:solidFill>
                <a:effectLst/>
                <a:latin typeface="Söhne"/>
              </a:rPr>
              <a:t>BigQuery</a:t>
            </a:r>
            <a:r>
              <a:rPr lang="fr-FR" sz="1800" b="0" i="0" dirty="0">
                <a:solidFill>
                  <a:srgbClr val="ECECEC"/>
                </a:solidFill>
                <a:effectLst/>
                <a:latin typeface="Söhne"/>
              </a:rPr>
              <a:t> est un service d'entrepôt de données entièrement géré et hautement évolutif proposé par Google Cloud Platform. Il permet aux utilisateurs d'analyser de très grandes quantités de données de manière rapide et économique, sans nécessiter de configuration ni de maintenance de l'infrastructure.</a:t>
            </a:r>
          </a:p>
          <a:p>
            <a:pPr algn="l"/>
            <a:r>
              <a:rPr lang="fr-FR" sz="1800" b="0" i="0" dirty="0">
                <a:solidFill>
                  <a:srgbClr val="ECECEC"/>
                </a:solidFill>
                <a:effectLst/>
                <a:latin typeface="Söhne"/>
              </a:rPr>
              <a:t>Le fonctionnement de </a:t>
            </a:r>
            <a:r>
              <a:rPr lang="fr-FR" sz="1800" b="0" i="0" dirty="0" err="1">
                <a:solidFill>
                  <a:srgbClr val="ECECEC"/>
                </a:solidFill>
                <a:effectLst/>
                <a:latin typeface="Söhne"/>
              </a:rPr>
              <a:t>BigQuery</a:t>
            </a:r>
            <a:r>
              <a:rPr lang="fr-FR" sz="1800" b="0" i="0" dirty="0">
                <a:solidFill>
                  <a:srgbClr val="ECECEC"/>
                </a:solidFill>
                <a:effectLst/>
                <a:latin typeface="Söhne"/>
              </a:rPr>
              <a:t> est basé sur le stockage </a:t>
            </a:r>
            <a:r>
              <a:rPr lang="fr-FR" sz="1800" b="0" i="0" dirty="0" err="1">
                <a:solidFill>
                  <a:srgbClr val="ECECEC"/>
                </a:solidFill>
                <a:effectLst/>
                <a:latin typeface="Söhne"/>
              </a:rPr>
              <a:t>colonnearisé</a:t>
            </a:r>
            <a:r>
              <a:rPr lang="fr-FR" sz="1800" b="0" i="0" dirty="0">
                <a:solidFill>
                  <a:srgbClr val="ECECEC"/>
                </a:solidFill>
                <a:effectLst/>
                <a:latin typeface="Söhne"/>
              </a:rPr>
              <a:t> et sur le traitement distribué des requêtes. Les utilisateurs chargent leurs données dans des tables </a:t>
            </a:r>
            <a:r>
              <a:rPr lang="fr-FR" sz="1800" b="0" i="0" dirty="0" err="1">
                <a:solidFill>
                  <a:srgbClr val="ECECEC"/>
                </a:solidFill>
                <a:effectLst/>
                <a:latin typeface="Söhne"/>
              </a:rPr>
              <a:t>BigQuery</a:t>
            </a:r>
            <a:r>
              <a:rPr lang="fr-FR" sz="1800" b="0" i="0" dirty="0">
                <a:solidFill>
                  <a:srgbClr val="ECECEC"/>
                </a:solidFill>
                <a:effectLst/>
                <a:latin typeface="Söhne"/>
              </a:rPr>
              <a:t>, puis exécutent des requêtes SQL pour les analyser.</a:t>
            </a:r>
          </a:p>
          <a:p>
            <a:pPr algn="l"/>
            <a:r>
              <a:rPr lang="fr-FR" sz="1800" b="0" i="0" dirty="0">
                <a:solidFill>
                  <a:srgbClr val="ECECEC"/>
                </a:solidFill>
                <a:effectLst/>
                <a:latin typeface="Söhne"/>
              </a:rPr>
              <a:t>Les avantages de </a:t>
            </a:r>
            <a:r>
              <a:rPr lang="fr-FR" sz="1800" b="0" i="0" dirty="0" err="1">
                <a:solidFill>
                  <a:srgbClr val="ECECEC"/>
                </a:solidFill>
                <a:effectLst/>
                <a:latin typeface="Söhne"/>
              </a:rPr>
              <a:t>BigQuery</a:t>
            </a:r>
            <a:r>
              <a:rPr lang="fr-FR" sz="1800" b="0" i="0" dirty="0">
                <a:solidFill>
                  <a:srgbClr val="ECECEC"/>
                </a:solidFill>
                <a:effectLst/>
                <a:latin typeface="Söhne"/>
              </a:rPr>
              <a:t> sont considérables. Tout d'abord, il offre une performance exceptionnelle, permettant d'exécuter des requêtes sur des pétaoctets de données en quelques secondes seulement. De plus, </a:t>
            </a:r>
            <a:r>
              <a:rPr lang="fr-FR" sz="1800" b="0" i="0" dirty="0" err="1">
                <a:solidFill>
                  <a:srgbClr val="ECECEC"/>
                </a:solidFill>
                <a:effectLst/>
                <a:latin typeface="Söhne"/>
              </a:rPr>
              <a:t>BigQuery</a:t>
            </a:r>
            <a:r>
              <a:rPr lang="fr-FR" sz="1800" b="0" i="0" dirty="0">
                <a:solidFill>
                  <a:srgbClr val="ECECEC"/>
                </a:solidFill>
                <a:effectLst/>
                <a:latin typeface="Söhne"/>
              </a:rPr>
              <a:t> est entièrement géré, ce qui signifie que Google s'occupe de la maintenance de l'infrastructure, réduisant ainsi la charge opérationnelle pour les utilisateurs. En outre, </a:t>
            </a:r>
            <a:r>
              <a:rPr lang="fr-FR" sz="1800" b="0" i="0" dirty="0" err="1">
                <a:solidFill>
                  <a:srgbClr val="ECECEC"/>
                </a:solidFill>
                <a:effectLst/>
                <a:latin typeface="Söhne"/>
              </a:rPr>
              <a:t>BigQuery</a:t>
            </a:r>
            <a:r>
              <a:rPr lang="fr-FR" sz="1800" b="0" i="0" dirty="0">
                <a:solidFill>
                  <a:srgbClr val="ECECEC"/>
                </a:solidFill>
                <a:effectLst/>
                <a:latin typeface="Söhne"/>
              </a:rPr>
              <a:t> s'intègre facilement avec d'autres services GCP tels que </a:t>
            </a:r>
            <a:r>
              <a:rPr lang="fr-FR" sz="1800" b="0" i="0" dirty="0" err="1">
                <a:solidFill>
                  <a:srgbClr val="ECECEC"/>
                </a:solidFill>
                <a:effectLst/>
                <a:latin typeface="Söhne"/>
              </a:rPr>
              <a:t>DataFlow</a:t>
            </a:r>
            <a:r>
              <a:rPr lang="fr-FR" sz="1800" b="0" i="0" dirty="0">
                <a:solidFill>
                  <a:srgbClr val="ECECEC"/>
                </a:solidFill>
                <a:effectLst/>
                <a:latin typeface="Söhne"/>
              </a:rPr>
              <a:t> et Pub/</a:t>
            </a:r>
            <a:r>
              <a:rPr lang="fr-FR" sz="1800" b="0" i="0" dirty="0" err="1">
                <a:solidFill>
                  <a:srgbClr val="ECECEC"/>
                </a:solidFill>
                <a:effectLst/>
                <a:latin typeface="Söhne"/>
              </a:rPr>
              <a:t>Sub</a:t>
            </a:r>
            <a:r>
              <a:rPr lang="fr-FR" sz="1800" b="0" i="0" dirty="0">
                <a:solidFill>
                  <a:srgbClr val="ECECEC"/>
                </a:solidFill>
                <a:effectLst/>
                <a:latin typeface="Söhne"/>
              </a:rPr>
              <a:t>, facilitant ainsi la construction de pipelines de données complets.</a:t>
            </a:r>
          </a:p>
          <a:p>
            <a:pPr algn="l"/>
            <a:r>
              <a:rPr lang="fr-FR" sz="1800" b="0" i="0" dirty="0">
                <a:solidFill>
                  <a:srgbClr val="ECECEC"/>
                </a:solidFill>
                <a:effectLst/>
                <a:latin typeface="Söhne"/>
              </a:rPr>
              <a:t>Cependant, quelques points négatifs doivent être mentionnés. La tarification de </a:t>
            </a:r>
            <a:r>
              <a:rPr lang="fr-FR" sz="1800" b="0" i="0" dirty="0" err="1">
                <a:solidFill>
                  <a:srgbClr val="ECECEC"/>
                </a:solidFill>
                <a:effectLst/>
                <a:latin typeface="Söhne"/>
              </a:rPr>
              <a:t>BigQuery</a:t>
            </a:r>
            <a:r>
              <a:rPr lang="fr-FR" sz="1800" b="0" i="0" dirty="0">
                <a:solidFill>
                  <a:srgbClr val="ECECEC"/>
                </a:solidFill>
                <a:effectLst/>
                <a:latin typeface="Söhne"/>
              </a:rPr>
              <a:t> est basée sur l'utilisation des requêtes et du stockage, ce qui peut entraîner des coûts inattendus si les ressources ne sont pas utilisées de manière efficace. De plus, bien que </a:t>
            </a:r>
            <a:r>
              <a:rPr lang="fr-FR" sz="1800" b="0" i="0" dirty="0" err="1">
                <a:solidFill>
                  <a:srgbClr val="ECECEC"/>
                </a:solidFill>
                <a:effectLst/>
                <a:latin typeface="Söhne"/>
              </a:rPr>
              <a:t>BigQuery</a:t>
            </a:r>
            <a:r>
              <a:rPr lang="fr-FR" sz="1800" b="0" i="0" dirty="0">
                <a:solidFill>
                  <a:srgbClr val="ECECEC"/>
                </a:solidFill>
                <a:effectLst/>
                <a:latin typeface="Söhne"/>
              </a:rPr>
              <a:t> soit extrêmement performant pour l'analyse de données, il peut ne pas être adapté à tous les cas d'utilisation, notamment ceux nécessitant des mises à jour en temps réel des données.</a:t>
            </a:r>
          </a:p>
          <a:p>
            <a:endParaRPr lang="fr-FR" sz="18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467440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bigquery</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5" name="Image 4">
            <a:extLst>
              <a:ext uri="{FF2B5EF4-FFF2-40B4-BE49-F238E27FC236}">
                <a16:creationId xmlns:a16="http://schemas.microsoft.com/office/drawing/2014/main" id="{C153C564-9087-C45E-8CCB-A68AECC92066}"/>
              </a:ext>
            </a:extLst>
          </p:cNvPr>
          <p:cNvPicPr>
            <a:picLocks noChangeAspect="1"/>
          </p:cNvPicPr>
          <p:nvPr/>
        </p:nvPicPr>
        <p:blipFill>
          <a:blip r:embed="rId2"/>
          <a:stretch>
            <a:fillRect/>
          </a:stretch>
        </p:blipFill>
        <p:spPr>
          <a:xfrm>
            <a:off x="2484886" y="1932343"/>
            <a:ext cx="6886625" cy="3484388"/>
          </a:xfrm>
          <a:prstGeom prst="rect">
            <a:avLst/>
          </a:prstGeom>
        </p:spPr>
      </p:pic>
    </p:spTree>
    <p:extLst>
      <p:ext uri="{BB962C8B-B14F-4D97-AF65-F5344CB8AC3E}">
        <p14:creationId xmlns:p14="http://schemas.microsoft.com/office/powerpoint/2010/main" val="1479839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238719"/>
            <a:ext cx="11530647" cy="1293028"/>
          </a:xfrm>
        </p:spPr>
        <p:txBody>
          <a:bodyPr>
            <a:normAutofit/>
          </a:bodyPr>
          <a:lstStyle/>
          <a:p>
            <a:pPr algn="l"/>
            <a:r>
              <a:rPr lang="fr-FR" sz="3200" dirty="0"/>
              <a:t>containers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Les containers sont des boîtes virtuelles entourant le code et ses dépendances, avec un accès limité au système de fichiers et au matériel.</a:t>
            </a:r>
          </a:p>
          <a:p>
            <a:pPr algn="l">
              <a:buFont typeface="Arial" panose="020B0604020202020204" pitchFamily="34" charset="0"/>
              <a:buChar char="•"/>
            </a:pPr>
            <a:r>
              <a:rPr lang="fr-FR" sz="2400" b="0" i="0" dirty="0">
                <a:solidFill>
                  <a:srgbClr val="ECECEC"/>
                </a:solidFill>
                <a:effectLst/>
                <a:latin typeface="Söhne"/>
              </a:rPr>
              <a:t>Ils nécessitent peu de ressources pour être créés et démarrent rapidement, comme un simple processus.</a:t>
            </a:r>
          </a:p>
          <a:p>
            <a:pPr algn="l">
              <a:buFont typeface="Arial" panose="020B0604020202020204" pitchFamily="34" charset="0"/>
              <a:buChar char="•"/>
            </a:pPr>
            <a:r>
              <a:rPr lang="fr-FR" sz="2400" b="0" i="0" dirty="0">
                <a:solidFill>
                  <a:srgbClr val="ECECEC"/>
                </a:solidFill>
                <a:effectLst/>
                <a:latin typeface="Söhne"/>
              </a:rPr>
              <a:t>Les containers offrent la flexibilité de l'IaaS avec l'évolutivité du PaaS, rendant le code portable et permettant des déploiements sans modification sur différentes plates-formes.</a:t>
            </a:r>
          </a:p>
          <a:p>
            <a:pPr algn="l">
              <a:buFont typeface="Arial" panose="020B0604020202020204" pitchFamily="34" charset="0"/>
              <a:buChar char="•"/>
            </a:pPr>
            <a:r>
              <a:rPr lang="fr-FR" sz="2400" b="0" i="0" dirty="0">
                <a:solidFill>
                  <a:srgbClr val="ECECEC"/>
                </a:solidFill>
                <a:effectLst/>
                <a:latin typeface="Söhne"/>
              </a:rPr>
              <a:t>Ils permettent de "coder une fois, et exécuter n'importe où", facilitant le déploiement sur différentes infrastructures.</a:t>
            </a:r>
          </a:p>
          <a:p>
            <a:pPr algn="l">
              <a:buFont typeface="Arial" panose="020B0604020202020204" pitchFamily="34" charset="0"/>
              <a:buChar char="•"/>
            </a:pPr>
            <a:r>
              <a:rPr lang="fr-FR" sz="2400" b="0" i="0" dirty="0">
                <a:solidFill>
                  <a:srgbClr val="ECECEC"/>
                </a:solidFill>
                <a:effectLst/>
                <a:latin typeface="Söhne"/>
              </a:rPr>
              <a:t>Les containers peuvent être facilement mis à l'échelle pour répondre à la demande, permettant un déploiement rapide et efficace des applications.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745692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34632" y="281676"/>
            <a:ext cx="11530647" cy="1293028"/>
          </a:xfrm>
        </p:spPr>
        <p:txBody>
          <a:bodyPr>
            <a:normAutofit/>
          </a:bodyPr>
          <a:lstStyle/>
          <a:p>
            <a:pPr algn="l"/>
            <a:r>
              <a:rPr lang="fr-FR" sz="3200" dirty="0" err="1"/>
              <a:t>kubernetes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lnSpcReduction="10000"/>
          </a:bodyPr>
          <a:lstStyle/>
          <a:p>
            <a:pPr algn="l">
              <a:buFont typeface="Arial" panose="020B0604020202020204" pitchFamily="34" charset="0"/>
              <a:buChar char="•"/>
            </a:pPr>
            <a:r>
              <a:rPr lang="fr-FR" sz="2000" b="0" i="0" dirty="0" err="1">
                <a:solidFill>
                  <a:srgbClr val="ECECEC"/>
                </a:solidFill>
                <a:effectLst/>
                <a:latin typeface="Söhne"/>
              </a:rPr>
              <a:t>Kubernetes</a:t>
            </a:r>
            <a:r>
              <a:rPr lang="fr-FR" sz="2000" b="0" i="0" dirty="0">
                <a:solidFill>
                  <a:srgbClr val="ECECEC"/>
                </a:solidFill>
                <a:effectLst/>
                <a:latin typeface="Söhne"/>
              </a:rPr>
              <a:t> est une plateforme open-source pour la gestion de charges de travail et de services conteneurisés.</a:t>
            </a:r>
          </a:p>
          <a:p>
            <a:pPr algn="l">
              <a:buFont typeface="Arial" panose="020B0604020202020204" pitchFamily="34" charset="0"/>
              <a:buChar char="•"/>
            </a:pPr>
            <a:r>
              <a:rPr lang="fr-FR" sz="2000" b="0" i="0" dirty="0">
                <a:solidFill>
                  <a:srgbClr val="ECECEC"/>
                </a:solidFill>
                <a:effectLst/>
                <a:latin typeface="Söhne"/>
              </a:rPr>
              <a:t>Il permet l'orchestration de nombreux conteneurs sur plusieurs hôtes, leur mise à l'échelle en </a:t>
            </a:r>
            <a:r>
              <a:rPr lang="fr-FR" sz="2000" b="0" i="0" dirty="0" err="1">
                <a:solidFill>
                  <a:srgbClr val="ECECEC"/>
                </a:solidFill>
                <a:effectLst/>
                <a:latin typeface="Söhne"/>
              </a:rPr>
              <a:t>microservices</a:t>
            </a:r>
            <a:r>
              <a:rPr lang="fr-FR" sz="2000" b="0" i="0" dirty="0">
                <a:solidFill>
                  <a:srgbClr val="ECECEC"/>
                </a:solidFill>
                <a:effectLst/>
                <a:latin typeface="Söhne"/>
              </a:rPr>
              <a:t>, et le déploiement et le retour en arrière des mises à jour.</a:t>
            </a:r>
          </a:p>
          <a:p>
            <a:pPr algn="l">
              <a:buFont typeface="Arial" panose="020B0604020202020204" pitchFamily="34" charset="0"/>
              <a:buChar char="•"/>
            </a:pPr>
            <a:r>
              <a:rPr lang="fr-FR" sz="2000" b="0" i="0" dirty="0" err="1">
                <a:solidFill>
                  <a:srgbClr val="ECECEC"/>
                </a:solidFill>
                <a:effectLst/>
                <a:latin typeface="Söhne"/>
              </a:rPr>
              <a:t>Kubernetes</a:t>
            </a:r>
            <a:r>
              <a:rPr lang="fr-FR" sz="2000" b="0" i="0" dirty="0">
                <a:solidFill>
                  <a:srgbClr val="ECECEC"/>
                </a:solidFill>
                <a:effectLst/>
                <a:latin typeface="Söhne"/>
              </a:rPr>
              <a:t> se compose d'un ensemble d'API pour déployer des conteneurs sur un cluster de nœuds.</a:t>
            </a:r>
          </a:p>
          <a:p>
            <a:pPr algn="l">
              <a:buFont typeface="Arial" panose="020B0604020202020204" pitchFamily="34" charset="0"/>
              <a:buChar char="•"/>
            </a:pPr>
            <a:r>
              <a:rPr lang="fr-FR" sz="2000" b="0" i="0" dirty="0">
                <a:solidFill>
                  <a:srgbClr val="ECECEC"/>
                </a:solidFill>
                <a:effectLst/>
                <a:latin typeface="Söhne"/>
              </a:rPr>
              <a:t>Les nœuds du cluster exécutent les conteneurs, tandis que le plan de contrôle gère leur déploiement et leur état.</a:t>
            </a:r>
          </a:p>
          <a:p>
            <a:pPr algn="l">
              <a:buFont typeface="Arial" panose="020B0604020202020204" pitchFamily="34" charset="0"/>
              <a:buChar char="•"/>
            </a:pPr>
            <a:r>
              <a:rPr lang="fr-FR" sz="2000" b="0" i="0" dirty="0">
                <a:solidFill>
                  <a:srgbClr val="ECECEC"/>
                </a:solidFill>
                <a:effectLst/>
                <a:latin typeface="Söhne"/>
              </a:rPr>
              <a:t>Les </a:t>
            </a:r>
            <a:r>
              <a:rPr lang="fr-FR" sz="2000" b="0" i="0" dirty="0" err="1">
                <a:solidFill>
                  <a:srgbClr val="ECECEC"/>
                </a:solidFill>
                <a:effectLst/>
                <a:latin typeface="Söhne"/>
              </a:rPr>
              <a:t>Pods</a:t>
            </a:r>
            <a:r>
              <a:rPr lang="fr-FR" sz="2000" b="0" i="0" dirty="0">
                <a:solidFill>
                  <a:srgbClr val="ECECEC"/>
                </a:solidFill>
                <a:effectLst/>
                <a:latin typeface="Söhne"/>
              </a:rPr>
              <a:t> sont les unités de base dans </a:t>
            </a:r>
            <a:r>
              <a:rPr lang="fr-FR" sz="2000" b="0" i="0" dirty="0" err="1">
                <a:solidFill>
                  <a:srgbClr val="ECECEC"/>
                </a:solidFill>
                <a:effectLst/>
                <a:latin typeface="Söhne"/>
              </a:rPr>
              <a:t>Kubernetes</a:t>
            </a:r>
            <a:r>
              <a:rPr lang="fr-FR" sz="2000" b="0" i="0" dirty="0">
                <a:solidFill>
                  <a:srgbClr val="ECECEC"/>
                </a:solidFill>
                <a:effectLst/>
                <a:latin typeface="Söhne"/>
              </a:rPr>
              <a:t>, représentant des processus individuels ou des applications entières.</a:t>
            </a:r>
          </a:p>
          <a:p>
            <a:pPr algn="l">
              <a:buFont typeface="Arial" panose="020B0604020202020204" pitchFamily="34" charset="0"/>
              <a:buChar char="•"/>
            </a:pPr>
            <a:r>
              <a:rPr lang="fr-FR" sz="2000" b="0" i="0" dirty="0" err="1">
                <a:solidFill>
                  <a:srgbClr val="ECECEC"/>
                </a:solidFill>
                <a:effectLst/>
                <a:latin typeface="Söhne"/>
              </a:rPr>
              <a:t>Kubernetes</a:t>
            </a:r>
            <a:r>
              <a:rPr lang="fr-FR" sz="2000" b="0" i="0" dirty="0">
                <a:solidFill>
                  <a:srgbClr val="ECECEC"/>
                </a:solidFill>
                <a:effectLst/>
                <a:latin typeface="Söhne"/>
              </a:rPr>
              <a:t> permet de spécifier comment les applications doivent interagir et gère les ressources partagées entre les conteneurs.</a:t>
            </a:r>
          </a:p>
          <a:p>
            <a:pPr algn="l">
              <a:buFont typeface="Arial" panose="020B0604020202020204" pitchFamily="34" charset="0"/>
              <a:buChar char="•"/>
            </a:pPr>
            <a:r>
              <a:rPr lang="fr-FR" sz="2000" b="0" i="0" dirty="0">
                <a:solidFill>
                  <a:srgbClr val="ECECEC"/>
                </a:solidFill>
                <a:effectLst/>
                <a:latin typeface="Söhne"/>
              </a:rPr>
              <a:t>Les clusters </a:t>
            </a:r>
            <a:r>
              <a:rPr lang="fr-FR" sz="2000" b="0" i="0" dirty="0" err="1">
                <a:solidFill>
                  <a:srgbClr val="ECECEC"/>
                </a:solidFill>
                <a:effectLst/>
                <a:latin typeface="Söhne"/>
              </a:rPr>
              <a:t>Kubernetes</a:t>
            </a:r>
            <a:r>
              <a:rPr lang="fr-FR" sz="2000" b="0" i="0" dirty="0">
                <a:solidFill>
                  <a:srgbClr val="ECECEC"/>
                </a:solidFill>
                <a:effectLst/>
                <a:latin typeface="Söhne"/>
              </a:rPr>
              <a:t> peuvent être créés et gérés avec Google </a:t>
            </a:r>
            <a:r>
              <a:rPr lang="fr-FR" sz="2000" b="0" i="0" dirty="0" err="1">
                <a:solidFill>
                  <a:srgbClr val="ECECEC"/>
                </a:solidFill>
                <a:effectLst/>
                <a:latin typeface="Söhne"/>
              </a:rPr>
              <a:t>Kubernetes</a:t>
            </a:r>
            <a:r>
              <a:rPr lang="fr-FR" sz="2000" b="0" i="0" dirty="0">
                <a:solidFill>
                  <a:srgbClr val="ECECEC"/>
                </a:solidFill>
                <a:effectLst/>
                <a:latin typeface="Söhne"/>
              </a:rPr>
              <a:t> Engine via la console Cloud ou les commandes </a:t>
            </a:r>
            <a:r>
              <a:rPr lang="fr-FR" sz="2000" b="0" i="0" dirty="0" err="1">
                <a:solidFill>
                  <a:srgbClr val="ECECEC"/>
                </a:solidFill>
                <a:effectLst/>
                <a:latin typeface="Söhne"/>
              </a:rPr>
              <a:t>gcloud</a:t>
            </a:r>
            <a:r>
              <a:rPr lang="fr-FR" sz="2000" b="0" i="0" dirty="0">
                <a:solidFill>
                  <a:srgbClr val="ECECEC"/>
                </a:solidFill>
                <a:effectLst/>
                <a:latin typeface="Söhne"/>
              </a:rPr>
              <a:t>.</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340546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err="1"/>
              <a:t>kubernetes</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5" name="Image 4">
            <a:extLst>
              <a:ext uri="{FF2B5EF4-FFF2-40B4-BE49-F238E27FC236}">
                <a16:creationId xmlns:a16="http://schemas.microsoft.com/office/drawing/2014/main" id="{00F0D414-5C7E-5E3B-8455-3637912FD9C9}"/>
              </a:ext>
            </a:extLst>
          </p:cNvPr>
          <p:cNvPicPr>
            <a:picLocks noChangeAspect="1"/>
          </p:cNvPicPr>
          <p:nvPr/>
        </p:nvPicPr>
        <p:blipFill>
          <a:blip r:embed="rId2"/>
          <a:stretch>
            <a:fillRect/>
          </a:stretch>
        </p:blipFill>
        <p:spPr>
          <a:xfrm>
            <a:off x="5919722" y="2323395"/>
            <a:ext cx="5994103" cy="2666615"/>
          </a:xfrm>
          <a:prstGeom prst="rect">
            <a:avLst/>
          </a:prstGeom>
        </p:spPr>
      </p:pic>
      <p:pic>
        <p:nvPicPr>
          <p:cNvPr id="6" name="Image 5">
            <a:extLst>
              <a:ext uri="{FF2B5EF4-FFF2-40B4-BE49-F238E27FC236}">
                <a16:creationId xmlns:a16="http://schemas.microsoft.com/office/drawing/2014/main" id="{478DF1A6-EC9F-9483-A037-BA1493B6543C}"/>
              </a:ext>
            </a:extLst>
          </p:cNvPr>
          <p:cNvPicPr>
            <a:picLocks noChangeAspect="1"/>
          </p:cNvPicPr>
          <p:nvPr/>
        </p:nvPicPr>
        <p:blipFill>
          <a:blip r:embed="rId3"/>
          <a:stretch>
            <a:fillRect/>
          </a:stretch>
        </p:blipFill>
        <p:spPr>
          <a:xfrm>
            <a:off x="278175" y="2323396"/>
            <a:ext cx="5478568" cy="2666615"/>
          </a:xfrm>
          <a:prstGeom prst="rect">
            <a:avLst/>
          </a:prstGeom>
        </p:spPr>
      </p:pic>
    </p:spTree>
    <p:extLst>
      <p:ext uri="{BB962C8B-B14F-4D97-AF65-F5344CB8AC3E}">
        <p14:creationId xmlns:p14="http://schemas.microsoft.com/office/powerpoint/2010/main" val="486142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0758" y="304213"/>
            <a:ext cx="11530647" cy="1293028"/>
          </a:xfrm>
        </p:spPr>
        <p:txBody>
          <a:bodyPr>
            <a:normAutofit/>
          </a:bodyPr>
          <a:lstStyle/>
          <a:p>
            <a:pPr algn="l"/>
            <a:r>
              <a:rPr lang="fr-FR" sz="3200" dirty="0"/>
              <a:t>GOOGLE CLOUD RUN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11121" y="1548562"/>
            <a:ext cx="10769757" cy="4821803"/>
          </a:xfrm>
        </p:spPr>
        <p:txBody>
          <a:bodyPr>
            <a:normAutofit/>
          </a:bodyPr>
          <a:lstStyle/>
          <a:p>
            <a:pPr algn="l">
              <a:buFont typeface="Arial" panose="020B0604020202020204" pitchFamily="34" charset="0"/>
              <a:buChar char="•"/>
            </a:pPr>
            <a:r>
              <a:rPr lang="fr-FR" sz="1800" b="0" i="0" dirty="0">
                <a:solidFill>
                  <a:srgbClr val="ECECEC"/>
                </a:solidFill>
                <a:effectLst/>
                <a:latin typeface="Söhne"/>
              </a:rPr>
              <a:t>Cloud Run est une plateforme gérée permettant d'exécuter des conteneurs sans état via des requêtes web ou des événements Pub/</a:t>
            </a:r>
            <a:r>
              <a:rPr lang="fr-FR" sz="1800" b="0" i="0" dirty="0" err="1">
                <a:solidFill>
                  <a:srgbClr val="ECECEC"/>
                </a:solidFill>
                <a:effectLst/>
                <a:latin typeface="Söhne"/>
              </a:rPr>
              <a:t>Sub</a:t>
            </a:r>
            <a:r>
              <a:rPr lang="fr-FR" sz="1800" b="0" i="0" dirty="0">
                <a:solidFill>
                  <a:srgbClr val="ECECEC"/>
                </a:solidFill>
                <a:effectLst/>
                <a:latin typeface="Söhne"/>
              </a:rPr>
              <a:t>.</a:t>
            </a:r>
          </a:p>
          <a:p>
            <a:pPr algn="l">
              <a:buFont typeface="Arial" panose="020B0604020202020204" pitchFamily="34" charset="0"/>
              <a:buChar char="•"/>
            </a:pPr>
            <a:r>
              <a:rPr lang="fr-FR" sz="1800" b="0" i="0" dirty="0">
                <a:solidFill>
                  <a:srgbClr val="ECECEC"/>
                </a:solidFill>
                <a:effectLst/>
                <a:latin typeface="Söhne"/>
              </a:rPr>
              <a:t>Il est </a:t>
            </a:r>
            <a:r>
              <a:rPr lang="fr-FR" sz="1800" b="0" i="0" dirty="0" err="1">
                <a:solidFill>
                  <a:srgbClr val="ECECEC"/>
                </a:solidFill>
                <a:effectLst/>
                <a:latin typeface="Söhne"/>
              </a:rPr>
              <a:t>Serverless</a:t>
            </a:r>
            <a:r>
              <a:rPr lang="fr-FR" sz="1800" b="0" i="0" dirty="0">
                <a:solidFill>
                  <a:srgbClr val="ECECEC"/>
                </a:solidFill>
                <a:effectLst/>
                <a:latin typeface="Söhne"/>
              </a:rPr>
              <a:t>, éliminant les tâches de gestion d'infrastructure et permettant aux développeurs de se concentrer uniquement sur le développement d'applications.</a:t>
            </a:r>
          </a:p>
          <a:p>
            <a:pPr algn="l">
              <a:buFont typeface="Arial" panose="020B0604020202020204" pitchFamily="34" charset="0"/>
              <a:buChar char="•"/>
            </a:pPr>
            <a:r>
              <a:rPr lang="fr-FR" sz="1800" b="0" i="0" dirty="0">
                <a:solidFill>
                  <a:srgbClr val="ECECEC"/>
                </a:solidFill>
                <a:effectLst/>
                <a:latin typeface="Söhne"/>
              </a:rPr>
              <a:t>Cloud Run évolue rapidement, ajustant les ressources en fonction de la demande et facturant uniquement selon l'utilisation réelle.</a:t>
            </a:r>
          </a:p>
          <a:p>
            <a:pPr algn="l">
              <a:buFont typeface="Arial" panose="020B0604020202020204" pitchFamily="34" charset="0"/>
              <a:buChar char="•"/>
            </a:pPr>
            <a:r>
              <a:rPr lang="fr-FR" sz="1800" b="0" i="0" dirty="0">
                <a:solidFill>
                  <a:srgbClr val="ECECEC"/>
                </a:solidFill>
                <a:effectLst/>
                <a:latin typeface="Söhne"/>
              </a:rPr>
              <a:t>Le flux de travail des développeurs implique d'écrire l'application, de l'emballer dans une image de conteneur et de la déployer dans </a:t>
            </a:r>
            <a:r>
              <a:rPr lang="fr-FR" sz="1800" b="0" i="0" dirty="0" err="1">
                <a:solidFill>
                  <a:srgbClr val="ECECEC"/>
                </a:solidFill>
                <a:effectLst/>
                <a:latin typeface="Söhne"/>
              </a:rPr>
              <a:t>Artifact</a:t>
            </a:r>
            <a:r>
              <a:rPr lang="fr-FR" sz="1800" b="0" i="0" dirty="0">
                <a:solidFill>
                  <a:srgbClr val="ECECEC"/>
                </a:solidFill>
                <a:effectLst/>
                <a:latin typeface="Söhne"/>
              </a:rPr>
              <a:t> </a:t>
            </a:r>
            <a:r>
              <a:rPr lang="fr-FR" sz="1800" b="0" i="0" dirty="0" err="1">
                <a:solidFill>
                  <a:srgbClr val="ECECEC"/>
                </a:solidFill>
                <a:effectLst/>
                <a:latin typeface="Söhne"/>
              </a:rPr>
              <a:t>Registry</a:t>
            </a:r>
            <a:r>
              <a:rPr lang="fr-FR" sz="1800" b="0" i="0" dirty="0">
                <a:solidFill>
                  <a:srgbClr val="ECECEC"/>
                </a:solidFill>
                <a:effectLst/>
                <a:latin typeface="Söhne"/>
              </a:rPr>
              <a:t> pour le déploiement sur Cloud Run.</a:t>
            </a:r>
          </a:p>
          <a:p>
            <a:pPr algn="l">
              <a:buFont typeface="Arial" panose="020B0604020202020204" pitchFamily="34" charset="0"/>
              <a:buChar char="•"/>
            </a:pPr>
            <a:r>
              <a:rPr lang="fr-FR" sz="1800" b="0" i="0" dirty="0">
                <a:solidFill>
                  <a:srgbClr val="ECECEC"/>
                </a:solidFill>
                <a:effectLst/>
                <a:latin typeface="Söhne"/>
              </a:rPr>
              <a:t>Les images doivent être stockées dans </a:t>
            </a:r>
            <a:r>
              <a:rPr lang="fr-FR" sz="1800" b="0" i="0" dirty="0" err="1">
                <a:solidFill>
                  <a:srgbClr val="ECECEC"/>
                </a:solidFill>
                <a:effectLst/>
                <a:latin typeface="Söhne"/>
              </a:rPr>
              <a:t>Artifact</a:t>
            </a:r>
            <a:r>
              <a:rPr lang="fr-FR" sz="1800" b="0" i="0" dirty="0">
                <a:solidFill>
                  <a:srgbClr val="ECECEC"/>
                </a:solidFill>
                <a:effectLst/>
                <a:latin typeface="Söhne"/>
              </a:rPr>
              <a:t> </a:t>
            </a:r>
            <a:r>
              <a:rPr lang="fr-FR" sz="1800" b="0" i="0" dirty="0" err="1">
                <a:solidFill>
                  <a:srgbClr val="ECECEC"/>
                </a:solidFill>
                <a:effectLst/>
                <a:latin typeface="Söhne"/>
              </a:rPr>
              <a:t>Registry</a:t>
            </a:r>
            <a:r>
              <a:rPr lang="fr-FR" sz="1800" b="0" i="0" dirty="0">
                <a:solidFill>
                  <a:srgbClr val="ECECEC"/>
                </a:solidFill>
                <a:effectLst/>
                <a:latin typeface="Söhne"/>
              </a:rPr>
              <a:t> pour le déploiement.</a:t>
            </a:r>
          </a:p>
          <a:p>
            <a:pPr algn="l">
              <a:buFont typeface="Arial" panose="020B0604020202020204" pitchFamily="34" charset="0"/>
              <a:buChar char="•"/>
            </a:pPr>
            <a:r>
              <a:rPr lang="fr-FR" sz="1800" b="0" i="0" dirty="0">
                <a:solidFill>
                  <a:srgbClr val="ECECEC"/>
                </a:solidFill>
                <a:effectLst/>
                <a:latin typeface="Söhne"/>
              </a:rPr>
              <a:t>Les développeurs peuvent déployer du code à partir de sources locales ou d'images existantes dans </a:t>
            </a:r>
            <a:r>
              <a:rPr lang="fr-FR" sz="1800" b="0" i="0" dirty="0" err="1">
                <a:solidFill>
                  <a:srgbClr val="ECECEC"/>
                </a:solidFill>
                <a:effectLst/>
                <a:latin typeface="Söhne"/>
              </a:rPr>
              <a:t>Artifact</a:t>
            </a:r>
            <a:r>
              <a:rPr lang="fr-FR" sz="1800" b="0" i="0" dirty="0">
                <a:solidFill>
                  <a:srgbClr val="ECECEC"/>
                </a:solidFill>
                <a:effectLst/>
                <a:latin typeface="Söhne"/>
              </a:rPr>
              <a:t> </a:t>
            </a:r>
            <a:r>
              <a:rPr lang="fr-FR" sz="1800" b="0" i="0" dirty="0" err="1">
                <a:solidFill>
                  <a:srgbClr val="ECECEC"/>
                </a:solidFill>
                <a:effectLst/>
                <a:latin typeface="Söhne"/>
              </a:rPr>
              <a:t>Registry</a:t>
            </a:r>
            <a:r>
              <a:rPr lang="fr-FR" sz="1800" b="0" i="0" dirty="0">
                <a:solidFill>
                  <a:srgbClr val="ECECEC"/>
                </a:solidFill>
                <a:effectLst/>
                <a:latin typeface="Söhne"/>
              </a:rPr>
              <a:t>.</a:t>
            </a:r>
          </a:p>
          <a:p>
            <a:pPr algn="l">
              <a:buFont typeface="Arial" panose="020B0604020202020204" pitchFamily="34" charset="0"/>
              <a:buChar char="•"/>
            </a:pPr>
            <a:r>
              <a:rPr lang="fr-FR" sz="1800" b="0" i="0" dirty="0">
                <a:solidFill>
                  <a:srgbClr val="ECECEC"/>
                </a:solidFill>
                <a:effectLst/>
                <a:latin typeface="Söhne"/>
              </a:rPr>
              <a:t>Après le déploiement, Cloud Run fournit une URL HTTPS unique pour accéder à l'application.</a:t>
            </a:r>
          </a:p>
          <a:p>
            <a:pPr algn="l">
              <a:buFont typeface="Arial" panose="020B0604020202020204" pitchFamily="34" charset="0"/>
              <a:buChar char="•"/>
            </a:pPr>
            <a:r>
              <a:rPr lang="fr-FR" sz="1800" b="0" i="0" dirty="0">
                <a:solidFill>
                  <a:srgbClr val="ECECEC"/>
                </a:solidFill>
                <a:effectLst/>
                <a:latin typeface="Söhne"/>
              </a:rPr>
              <a:t>Il gère dynamiquement les conteneurs pour gérer efficacement les requêtes entrantes.</a:t>
            </a:r>
          </a:p>
          <a:p>
            <a:pPr algn="l">
              <a:buFont typeface="Arial" panose="020B0604020202020204" pitchFamily="34" charset="0"/>
              <a:buChar char="•"/>
            </a:pPr>
            <a:r>
              <a:rPr lang="fr-FR" sz="1800" b="0" i="0" dirty="0">
                <a:solidFill>
                  <a:srgbClr val="ECECEC"/>
                </a:solidFill>
                <a:effectLst/>
                <a:latin typeface="Söhne"/>
              </a:rPr>
              <a:t>La nature </a:t>
            </a:r>
            <a:r>
              <a:rPr lang="fr-FR" sz="1800" b="0" i="0" dirty="0" err="1">
                <a:solidFill>
                  <a:srgbClr val="ECECEC"/>
                </a:solidFill>
                <a:effectLst/>
                <a:latin typeface="Söhne"/>
              </a:rPr>
              <a:t>Serverless</a:t>
            </a:r>
            <a:r>
              <a:rPr lang="fr-FR" sz="1800" b="0" i="0" dirty="0">
                <a:solidFill>
                  <a:srgbClr val="ECECEC"/>
                </a:solidFill>
                <a:effectLst/>
                <a:latin typeface="Söhne"/>
              </a:rPr>
              <a:t> de Cloud Run permet aux développeurs de se concentrer sur le codage, sans maintenance d'infrastructure nécessaire.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075127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RUN</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11" name="Image 10">
            <a:extLst>
              <a:ext uri="{FF2B5EF4-FFF2-40B4-BE49-F238E27FC236}">
                <a16:creationId xmlns:a16="http://schemas.microsoft.com/office/drawing/2014/main" id="{184D6145-498E-23EF-6E81-783BE4634F91}"/>
              </a:ext>
            </a:extLst>
          </p:cNvPr>
          <p:cNvPicPr>
            <a:picLocks noChangeAspect="1"/>
          </p:cNvPicPr>
          <p:nvPr/>
        </p:nvPicPr>
        <p:blipFill>
          <a:blip r:embed="rId2"/>
          <a:stretch>
            <a:fillRect/>
          </a:stretch>
        </p:blipFill>
        <p:spPr>
          <a:xfrm>
            <a:off x="278175" y="2342018"/>
            <a:ext cx="5335778" cy="2583639"/>
          </a:xfrm>
          <a:prstGeom prst="rect">
            <a:avLst/>
          </a:prstGeom>
        </p:spPr>
      </p:pic>
      <p:pic>
        <p:nvPicPr>
          <p:cNvPr id="12" name="Image 11">
            <a:extLst>
              <a:ext uri="{FF2B5EF4-FFF2-40B4-BE49-F238E27FC236}">
                <a16:creationId xmlns:a16="http://schemas.microsoft.com/office/drawing/2014/main" id="{420650E9-D5F9-0261-EB16-38182B2F9EBC}"/>
              </a:ext>
            </a:extLst>
          </p:cNvPr>
          <p:cNvPicPr>
            <a:picLocks noChangeAspect="1"/>
          </p:cNvPicPr>
          <p:nvPr/>
        </p:nvPicPr>
        <p:blipFill>
          <a:blip r:embed="rId3"/>
          <a:stretch>
            <a:fillRect/>
          </a:stretch>
        </p:blipFill>
        <p:spPr>
          <a:xfrm>
            <a:off x="5801758" y="2319464"/>
            <a:ext cx="6112067" cy="2594533"/>
          </a:xfrm>
          <a:prstGeom prst="rect">
            <a:avLst/>
          </a:prstGeom>
        </p:spPr>
      </p:pic>
    </p:spTree>
    <p:extLst>
      <p:ext uri="{BB962C8B-B14F-4D97-AF65-F5344CB8AC3E}">
        <p14:creationId xmlns:p14="http://schemas.microsoft.com/office/powerpoint/2010/main" val="32356946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RUN 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2974" y="2237455"/>
            <a:ext cx="10351747" cy="2688203"/>
          </a:xfrm>
        </p:spPr>
        <p:txBody>
          <a:bodyPr>
            <a:normAutofit/>
          </a:bodyPr>
          <a:lstStyle/>
          <a:p>
            <a:pPr marL="0" indent="0">
              <a:buNone/>
            </a:pPr>
            <a:r>
              <a:rPr lang="fr-FR" sz="1800" dirty="0">
                <a:effectLst/>
                <a:latin typeface="Roboto" panose="02000000000000000000" pitchFamily="2" charset="0"/>
              </a:rPr>
              <a:t>Cloud Run can </a:t>
            </a:r>
            <a:r>
              <a:rPr lang="fr-FR" sz="1800" dirty="0" err="1">
                <a:effectLst/>
                <a:latin typeface="Roboto" panose="02000000000000000000" pitchFamily="2" charset="0"/>
              </a:rPr>
              <a:t>only</a:t>
            </a:r>
            <a:r>
              <a:rPr lang="fr-FR" sz="1800" dirty="0">
                <a:effectLst/>
                <a:latin typeface="Roboto" panose="02000000000000000000" pitchFamily="2" charset="0"/>
              </a:rPr>
              <a:t> pull images </a:t>
            </a:r>
            <a:r>
              <a:rPr lang="fr-FR" sz="1800" dirty="0" err="1">
                <a:effectLst/>
                <a:latin typeface="Roboto" panose="02000000000000000000" pitchFamily="2" charset="0"/>
              </a:rPr>
              <a:t>from</a:t>
            </a:r>
            <a:r>
              <a:rPr lang="fr-FR" sz="1800" dirty="0">
                <a:effectLst/>
                <a:latin typeface="Roboto" panose="02000000000000000000" pitchFamily="2" charset="0"/>
              </a:rPr>
              <a:t>: </a:t>
            </a:r>
            <a:endParaRPr lang="fr-FR" sz="1400" dirty="0"/>
          </a:p>
          <a:p>
            <a:pPr lvl="1"/>
            <a:r>
              <a:rPr lang="fr-FR" sz="1600" dirty="0">
                <a:effectLst/>
                <a:latin typeface="Roboto" panose="02000000000000000000" pitchFamily="2" charset="0"/>
              </a:rPr>
              <a:t>A: Docker Hub</a:t>
            </a:r>
          </a:p>
          <a:p>
            <a:pPr lvl="1"/>
            <a:r>
              <a:rPr lang="fr-FR" sz="1600" dirty="0">
                <a:effectLst/>
                <a:latin typeface="Roboto" panose="02000000000000000000" pitchFamily="2" charset="0"/>
              </a:rPr>
              <a:t>B: Self-</a:t>
            </a:r>
            <a:r>
              <a:rPr lang="fr-FR" sz="1600" dirty="0" err="1">
                <a:effectLst/>
                <a:latin typeface="Roboto" panose="02000000000000000000" pitchFamily="2" charset="0"/>
              </a:rPr>
              <a:t>hosted</a:t>
            </a:r>
            <a:r>
              <a:rPr lang="fr-FR" sz="1600" dirty="0">
                <a:effectLst/>
                <a:latin typeface="Roboto" panose="02000000000000000000" pitchFamily="2" charset="0"/>
              </a:rPr>
              <a:t> </a:t>
            </a:r>
            <a:r>
              <a:rPr lang="fr-FR" sz="1600" dirty="0" err="1">
                <a:effectLst/>
                <a:latin typeface="Roboto" panose="02000000000000000000" pitchFamily="2" charset="0"/>
              </a:rPr>
              <a:t>registries</a:t>
            </a:r>
            <a:endParaRPr lang="fr-FR" sz="1600" dirty="0">
              <a:effectLst/>
              <a:latin typeface="Roboto" panose="02000000000000000000" pitchFamily="2" charset="0"/>
            </a:endParaRPr>
          </a:p>
          <a:p>
            <a:pPr lvl="1"/>
            <a:r>
              <a:rPr lang="fr-FR" sz="1600" b="1" dirty="0">
                <a:effectLst/>
                <a:latin typeface="Roboto" panose="02000000000000000000" pitchFamily="2" charset="0"/>
              </a:rPr>
              <a:t>C: </a:t>
            </a:r>
            <a:r>
              <a:rPr lang="fr-FR" sz="1600" b="1" dirty="0" err="1">
                <a:effectLst/>
                <a:latin typeface="Roboto" panose="02000000000000000000" pitchFamily="2" charset="0"/>
              </a:rPr>
              <a:t>Artifact</a:t>
            </a:r>
            <a:r>
              <a:rPr lang="fr-FR" sz="1600" b="1" dirty="0">
                <a:effectLst/>
                <a:latin typeface="Roboto" panose="02000000000000000000" pitchFamily="2" charset="0"/>
              </a:rPr>
              <a:t> </a:t>
            </a:r>
            <a:r>
              <a:rPr lang="fr-FR" sz="1600" b="1" dirty="0" err="1">
                <a:effectLst/>
                <a:latin typeface="Roboto" panose="02000000000000000000" pitchFamily="2" charset="0"/>
              </a:rPr>
              <a:t>Registry</a:t>
            </a:r>
            <a:r>
              <a:rPr lang="fr-FR" sz="1600" b="1" dirty="0">
                <a:effectLst/>
                <a:latin typeface="Roboto" panose="02000000000000000000" pitchFamily="2" charset="0"/>
              </a:rPr>
              <a:t> </a:t>
            </a:r>
            <a:endParaRPr lang="fr-FR" sz="1600" dirty="0">
              <a:effectLst/>
              <a:latin typeface="Roboto" panose="02000000000000000000" pitchFamily="2" charset="0"/>
            </a:endParaRPr>
          </a:p>
          <a:p>
            <a:pPr lvl="1"/>
            <a:r>
              <a:rPr lang="fr-FR" sz="1600" dirty="0">
                <a:effectLst/>
                <a:latin typeface="Roboto" panose="02000000000000000000" pitchFamily="2" charset="0"/>
              </a:rPr>
              <a:t>D: GitHub</a:t>
            </a:r>
            <a:endParaRPr lang="fr-FR" sz="1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973093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81966"/>
            <a:ext cx="11530647" cy="1293028"/>
          </a:xfrm>
        </p:spPr>
        <p:txBody>
          <a:bodyPr>
            <a:normAutofit/>
          </a:bodyPr>
          <a:lstStyle/>
          <a:p>
            <a:pPr algn="l"/>
            <a:r>
              <a:rPr lang="fr-FR" sz="3200" dirty="0"/>
              <a:t>CLOUD FUNCTIONS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Cloud </a:t>
            </a:r>
            <a:r>
              <a:rPr lang="fr-FR" sz="2000" b="0" i="0" dirty="0" err="1">
                <a:solidFill>
                  <a:srgbClr val="ECECEC"/>
                </a:solidFill>
                <a:effectLst/>
                <a:latin typeface="Söhne"/>
              </a:rPr>
              <a:t>Functions</a:t>
            </a:r>
            <a:r>
              <a:rPr lang="fr-FR" sz="2000" b="0" i="0" dirty="0">
                <a:solidFill>
                  <a:srgbClr val="ECECEC"/>
                </a:solidFill>
                <a:effectLst/>
                <a:latin typeface="Söhne"/>
              </a:rPr>
              <a:t> permet de créer des fonctions simples et spécifiques qui s'exécutent automatiquement en réponse à des événements cloud, tels que le téléchargement d'une nouvelle image, le dépôt d’un fichier dans Google Cloud Storage etc.</a:t>
            </a:r>
          </a:p>
          <a:p>
            <a:pPr algn="l">
              <a:buFont typeface="Arial" panose="020B0604020202020204" pitchFamily="34" charset="0"/>
              <a:buChar char="•"/>
            </a:pPr>
            <a:r>
              <a:rPr lang="fr-FR" sz="2000" b="0" i="0" dirty="0">
                <a:solidFill>
                  <a:srgbClr val="ECECEC"/>
                </a:solidFill>
                <a:effectLst/>
                <a:latin typeface="Söhne"/>
              </a:rPr>
              <a:t>Il s'agit d'une solution de calcul légère, basée sur des événements et asynchrone, qui ne nécessite pas de gestion de serveur ni d'environnement d'exécution.</a:t>
            </a:r>
          </a:p>
          <a:p>
            <a:pPr algn="l">
              <a:buFont typeface="Arial" panose="020B0604020202020204" pitchFamily="34" charset="0"/>
              <a:buChar char="•"/>
            </a:pPr>
            <a:r>
              <a:rPr lang="fr-FR" sz="2000" b="0" i="0" dirty="0">
                <a:solidFill>
                  <a:srgbClr val="ECECEC"/>
                </a:solidFill>
                <a:effectLst/>
                <a:latin typeface="Söhne"/>
              </a:rPr>
              <a:t>Ces fonctions peuvent être utilisées pour construire des applications à partir de petites logiques métier et pour connecter et étendre les services cloud.</a:t>
            </a:r>
          </a:p>
          <a:p>
            <a:pPr algn="l">
              <a:buFont typeface="Arial" panose="020B0604020202020204" pitchFamily="34" charset="0"/>
              <a:buChar char="•"/>
            </a:pPr>
            <a:r>
              <a:rPr lang="fr-FR" sz="2000" b="0" i="0" dirty="0">
                <a:solidFill>
                  <a:srgbClr val="ECECEC"/>
                </a:solidFill>
                <a:effectLst/>
                <a:latin typeface="Söhne"/>
              </a:rPr>
              <a:t>La facturation se fait au plus près de la milliseconde, uniquement pendant l'exécution du code, ce qui permet une utilisation économique des ressources.</a:t>
            </a:r>
          </a:p>
          <a:p>
            <a:pPr algn="l">
              <a:buFont typeface="Arial" panose="020B0604020202020204" pitchFamily="34" charset="0"/>
              <a:buChar char="•"/>
            </a:pPr>
            <a:r>
              <a:rPr lang="fr-FR" sz="2000" b="0" i="0" dirty="0">
                <a:solidFill>
                  <a:srgbClr val="ECECEC"/>
                </a:solidFill>
                <a:effectLst/>
                <a:latin typeface="Söhne"/>
              </a:rPr>
              <a:t>Cloud </a:t>
            </a:r>
            <a:r>
              <a:rPr lang="fr-FR" sz="2000" b="0" i="0" dirty="0" err="1">
                <a:solidFill>
                  <a:srgbClr val="ECECEC"/>
                </a:solidFill>
                <a:effectLst/>
                <a:latin typeface="Söhne"/>
              </a:rPr>
              <a:t>Functions</a:t>
            </a:r>
            <a:r>
              <a:rPr lang="fr-FR" sz="2000" b="0" i="0" dirty="0">
                <a:solidFill>
                  <a:srgbClr val="ECECEC"/>
                </a:solidFill>
                <a:effectLst/>
                <a:latin typeface="Söhne"/>
              </a:rPr>
              <a:t> prend en charge plusieurs langages de programmation, offrant ainsi une flexibilité aux développeurs.</a:t>
            </a:r>
          </a:p>
          <a:p>
            <a:pPr algn="l">
              <a:buFont typeface="Arial" panose="020B0604020202020204" pitchFamily="34" charset="0"/>
              <a:buChar char="•"/>
            </a:pPr>
            <a:r>
              <a:rPr lang="fr-FR" sz="2000" b="0" i="0" dirty="0">
                <a:solidFill>
                  <a:srgbClr val="ECECEC"/>
                </a:solidFill>
                <a:effectLst/>
                <a:latin typeface="Söhne"/>
              </a:rPr>
              <a:t>Les événements provenant de Cloud Storage et de Pub/</a:t>
            </a:r>
            <a:r>
              <a:rPr lang="fr-FR" sz="2000" b="0" i="0" dirty="0" err="1">
                <a:solidFill>
                  <a:srgbClr val="ECECEC"/>
                </a:solidFill>
                <a:effectLst/>
                <a:latin typeface="Söhne"/>
              </a:rPr>
              <a:t>Sub</a:t>
            </a:r>
            <a:r>
              <a:rPr lang="fr-FR" sz="2000" b="0" i="0" dirty="0">
                <a:solidFill>
                  <a:srgbClr val="ECECEC"/>
                </a:solidFill>
                <a:effectLst/>
                <a:latin typeface="Söhne"/>
              </a:rPr>
              <a:t> peuvent déclencher des fonctions de manière asynchrone, tandis que l'invocation HTTP permet une exécution synchrone pour les interactions directes avec l'API.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695226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FUNCTIONS 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34265" y="2014425"/>
            <a:ext cx="10351747" cy="4204259"/>
          </a:xfrm>
        </p:spPr>
        <p:txBody>
          <a:bodyPr>
            <a:normAutofit/>
          </a:bodyPr>
          <a:lstStyle/>
          <a:p>
            <a:r>
              <a:rPr lang="fr-FR" sz="2400" dirty="0" err="1">
                <a:effectLst/>
                <a:latin typeface="Roboto" panose="02000000000000000000" pitchFamily="2" charset="0"/>
              </a:rPr>
              <a:t>What</a:t>
            </a:r>
            <a:r>
              <a:rPr lang="fr-FR" sz="2400" dirty="0">
                <a:effectLst/>
                <a:latin typeface="Roboto" panose="02000000000000000000" pitchFamily="2" charset="0"/>
              </a:rPr>
              <a:t> </a:t>
            </a:r>
            <a:r>
              <a:rPr lang="fr-FR" sz="2400" dirty="0" err="1">
                <a:effectLst/>
                <a:latin typeface="Roboto" panose="02000000000000000000" pitchFamily="2" charset="0"/>
              </a:rPr>
              <a:t>is</a:t>
            </a:r>
            <a:r>
              <a:rPr lang="fr-FR" sz="2400" dirty="0">
                <a:effectLst/>
                <a:latin typeface="Roboto" panose="02000000000000000000" pitchFamily="2" charset="0"/>
              </a:rPr>
              <a:t> the </a:t>
            </a:r>
            <a:r>
              <a:rPr lang="fr-FR" sz="2400" dirty="0" err="1">
                <a:effectLst/>
                <a:latin typeface="Roboto" panose="02000000000000000000" pitchFamily="2" charset="0"/>
              </a:rPr>
              <a:t>advantage</a:t>
            </a:r>
            <a:r>
              <a:rPr lang="fr-FR" sz="2400" dirty="0">
                <a:effectLst/>
                <a:latin typeface="Roboto" panose="02000000000000000000" pitchFamily="2" charset="0"/>
              </a:rPr>
              <a:t> of putting the </a:t>
            </a:r>
            <a:r>
              <a:rPr lang="fr-FR" sz="2400" dirty="0" err="1">
                <a:effectLst/>
                <a:latin typeface="Roboto" panose="02000000000000000000" pitchFamily="2" charset="0"/>
              </a:rPr>
              <a:t>event-driven</a:t>
            </a:r>
            <a:r>
              <a:rPr lang="fr-FR" sz="2400" dirty="0">
                <a:effectLst/>
                <a:latin typeface="Roboto" panose="02000000000000000000" pitchFamily="2" charset="0"/>
              </a:rPr>
              <a:t> components of </a:t>
            </a:r>
            <a:r>
              <a:rPr lang="fr-FR" sz="2400" dirty="0" err="1">
                <a:effectLst/>
                <a:latin typeface="Roboto" panose="02000000000000000000" pitchFamily="2" charset="0"/>
              </a:rPr>
              <a:t>your</a:t>
            </a:r>
            <a:r>
              <a:rPr lang="fr-FR" sz="2400" dirty="0">
                <a:effectLst/>
                <a:latin typeface="Roboto" panose="02000000000000000000" pitchFamily="2" charset="0"/>
              </a:rPr>
              <a:t> application </a:t>
            </a:r>
            <a:r>
              <a:rPr lang="fr-FR" sz="2400" dirty="0" err="1">
                <a:effectLst/>
                <a:latin typeface="Roboto" panose="02000000000000000000" pitchFamily="2" charset="0"/>
              </a:rPr>
              <a:t>into</a:t>
            </a:r>
            <a:r>
              <a:rPr lang="fr-FR" sz="2400" dirty="0">
                <a:effectLst/>
                <a:latin typeface="Roboto" panose="02000000000000000000" pitchFamily="2" charset="0"/>
              </a:rPr>
              <a:t> Cloud </a:t>
            </a:r>
            <a:r>
              <a:rPr lang="fr-FR" sz="2400" dirty="0" err="1">
                <a:effectLst/>
                <a:latin typeface="Roboto" panose="02000000000000000000" pitchFamily="2" charset="0"/>
              </a:rPr>
              <a:t>Functions</a:t>
            </a:r>
            <a:r>
              <a:rPr lang="fr-FR" sz="2400" dirty="0">
                <a:effectLst/>
                <a:latin typeface="Roboto" panose="02000000000000000000" pitchFamily="2" charset="0"/>
              </a:rPr>
              <a:t>? </a:t>
            </a:r>
            <a:endParaRPr lang="fr-FR" sz="1800" dirty="0"/>
          </a:p>
          <a:p>
            <a:pPr lvl="1"/>
            <a:r>
              <a:rPr lang="fr-FR" dirty="0">
                <a:effectLst/>
                <a:latin typeface="Roboto" panose="02000000000000000000" pitchFamily="2" charset="0"/>
              </a:rPr>
              <a:t>A: Cloud </a:t>
            </a:r>
            <a:r>
              <a:rPr lang="fr-FR" dirty="0" err="1">
                <a:effectLst/>
                <a:latin typeface="Roboto" panose="02000000000000000000" pitchFamily="2" charset="0"/>
              </a:rPr>
              <a:t>Functions</a:t>
            </a:r>
            <a:r>
              <a:rPr lang="fr-FR" dirty="0">
                <a:effectLst/>
                <a:latin typeface="Roboto" panose="02000000000000000000" pitchFamily="2" charset="0"/>
              </a:rPr>
              <a:t> </a:t>
            </a:r>
            <a:r>
              <a:rPr lang="fr-FR" dirty="0" err="1">
                <a:effectLst/>
                <a:latin typeface="Roboto" panose="02000000000000000000" pitchFamily="2" charset="0"/>
              </a:rPr>
              <a:t>means</a:t>
            </a:r>
            <a:r>
              <a:rPr lang="fr-FR" dirty="0">
                <a:effectLst/>
                <a:latin typeface="Roboto" panose="02000000000000000000" pitchFamily="2" charset="0"/>
              </a:rPr>
              <a:t> </a:t>
            </a:r>
            <a:r>
              <a:rPr lang="fr-FR" dirty="0" err="1">
                <a:effectLst/>
                <a:latin typeface="Roboto" panose="02000000000000000000" pitchFamily="2" charset="0"/>
              </a:rPr>
              <a:t>that</a:t>
            </a:r>
            <a:r>
              <a:rPr lang="fr-FR" dirty="0">
                <a:effectLst/>
                <a:latin typeface="Roboto" panose="02000000000000000000" pitchFamily="2" charset="0"/>
              </a:rPr>
              <a:t> </a:t>
            </a:r>
            <a:r>
              <a:rPr lang="fr-FR" dirty="0" err="1">
                <a:effectLst/>
                <a:latin typeface="Roboto" panose="02000000000000000000" pitchFamily="2" charset="0"/>
              </a:rPr>
              <a:t>processing</a:t>
            </a:r>
            <a:r>
              <a:rPr lang="fr-FR" dirty="0">
                <a:effectLst/>
                <a:latin typeface="Roboto" panose="02000000000000000000" pitchFamily="2" charset="0"/>
              </a:rPr>
              <a:t> </a:t>
            </a:r>
            <a:r>
              <a:rPr lang="fr-FR" dirty="0" err="1">
                <a:effectLst/>
                <a:latin typeface="Roboto" panose="02000000000000000000" pitchFamily="2" charset="0"/>
              </a:rPr>
              <a:t>always</a:t>
            </a:r>
            <a:r>
              <a:rPr lang="fr-FR" dirty="0">
                <a:effectLst/>
                <a:latin typeface="Roboto" panose="02000000000000000000" pitchFamily="2" charset="0"/>
              </a:rPr>
              <a:t> </a:t>
            </a:r>
            <a:r>
              <a:rPr lang="fr-FR" dirty="0" err="1">
                <a:effectLst/>
                <a:latin typeface="Roboto" panose="02000000000000000000" pitchFamily="2" charset="0"/>
              </a:rPr>
              <a:t>happens</a:t>
            </a:r>
            <a:r>
              <a:rPr lang="fr-FR" dirty="0">
                <a:effectLst/>
                <a:latin typeface="Roboto" panose="02000000000000000000" pitchFamily="2" charset="0"/>
              </a:rPr>
              <a:t> free of charge.</a:t>
            </a:r>
          </a:p>
          <a:p>
            <a:pPr lvl="2"/>
            <a:r>
              <a:rPr lang="fr-FR" dirty="0">
                <a:effectLst/>
                <a:latin typeface="Roboto" panose="02000000000000000000" pitchFamily="2" charset="0"/>
              </a:rPr>
              <a:t>Not free of charge !</a:t>
            </a:r>
            <a:endParaRPr lang="fr-FR" sz="1100" dirty="0"/>
          </a:p>
          <a:p>
            <a:pPr lvl="1"/>
            <a:r>
              <a:rPr lang="fr-FR" b="1" dirty="0">
                <a:effectLst/>
                <a:latin typeface="Roboto" panose="02000000000000000000" pitchFamily="2" charset="0"/>
              </a:rPr>
              <a:t>B: Cloud </a:t>
            </a:r>
            <a:r>
              <a:rPr lang="fr-FR" b="1" dirty="0" err="1">
                <a:effectLst/>
                <a:latin typeface="Roboto" panose="02000000000000000000" pitchFamily="2" charset="0"/>
              </a:rPr>
              <a:t>Functions</a:t>
            </a:r>
            <a:r>
              <a:rPr lang="fr-FR" b="1" dirty="0">
                <a:effectLst/>
                <a:latin typeface="Roboto" panose="02000000000000000000" pitchFamily="2" charset="0"/>
              </a:rPr>
              <a:t> </a:t>
            </a:r>
            <a:r>
              <a:rPr lang="fr-FR" b="1" dirty="0" err="1">
                <a:effectLst/>
                <a:latin typeface="Roboto" panose="02000000000000000000" pitchFamily="2" charset="0"/>
              </a:rPr>
              <a:t>handles</a:t>
            </a:r>
            <a:r>
              <a:rPr lang="fr-FR" b="1" dirty="0">
                <a:effectLst/>
                <a:latin typeface="Roboto" panose="02000000000000000000" pitchFamily="2" charset="0"/>
              </a:rPr>
              <a:t> </a:t>
            </a:r>
            <a:r>
              <a:rPr lang="fr-FR" b="1" dirty="0" err="1">
                <a:effectLst/>
                <a:latin typeface="Roboto" panose="02000000000000000000" pitchFamily="2" charset="0"/>
              </a:rPr>
              <a:t>scaling</a:t>
            </a:r>
            <a:r>
              <a:rPr lang="fr-FR" b="1" dirty="0">
                <a:effectLst/>
                <a:latin typeface="Roboto" panose="02000000000000000000" pitchFamily="2" charset="0"/>
              </a:rPr>
              <a:t> </a:t>
            </a:r>
            <a:r>
              <a:rPr lang="fr-FR" b="1" dirty="0" err="1">
                <a:effectLst/>
                <a:latin typeface="Roboto" panose="02000000000000000000" pitchFamily="2" charset="0"/>
              </a:rPr>
              <a:t>these</a:t>
            </a:r>
            <a:r>
              <a:rPr lang="fr-FR" b="1" dirty="0">
                <a:effectLst/>
                <a:latin typeface="Roboto" panose="02000000000000000000" pitchFamily="2" charset="0"/>
              </a:rPr>
              <a:t> components </a:t>
            </a:r>
            <a:r>
              <a:rPr lang="fr-FR" b="1" dirty="0" err="1">
                <a:effectLst/>
                <a:latin typeface="Roboto" panose="02000000000000000000" pitchFamily="2" charset="0"/>
              </a:rPr>
              <a:t>seamlessly</a:t>
            </a:r>
            <a:r>
              <a:rPr lang="fr-FR" b="1" dirty="0">
                <a:effectLst/>
                <a:latin typeface="Roboto" panose="02000000000000000000" pitchFamily="2" charset="0"/>
              </a:rPr>
              <a:t>. </a:t>
            </a:r>
            <a:endParaRPr lang="fr-FR" sz="1600" b="1" dirty="0"/>
          </a:p>
          <a:p>
            <a:pPr lvl="2"/>
            <a:r>
              <a:rPr lang="fr-FR" dirty="0">
                <a:effectLst/>
                <a:latin typeface="Roboto" panose="02000000000000000000" pitchFamily="2" charset="0"/>
              </a:rPr>
              <a:t>Correct! </a:t>
            </a:r>
            <a:r>
              <a:rPr lang="fr-FR" dirty="0" err="1">
                <a:effectLst/>
                <a:latin typeface="Roboto" panose="02000000000000000000" pitchFamily="2" charset="0"/>
              </a:rPr>
              <a:t>Your</a:t>
            </a:r>
            <a:r>
              <a:rPr lang="fr-FR" dirty="0">
                <a:effectLst/>
                <a:latin typeface="Roboto" panose="02000000000000000000" pitchFamily="2" charset="0"/>
              </a:rPr>
              <a:t> code </a:t>
            </a:r>
            <a:r>
              <a:rPr lang="fr-FR" dirty="0" err="1">
                <a:effectLst/>
                <a:latin typeface="Roboto" panose="02000000000000000000" pitchFamily="2" charset="0"/>
              </a:rPr>
              <a:t>executes</a:t>
            </a:r>
            <a:r>
              <a:rPr lang="fr-FR" dirty="0">
                <a:effectLst/>
                <a:latin typeface="Roboto" panose="02000000000000000000" pitchFamily="2" charset="0"/>
              </a:rPr>
              <a:t> </a:t>
            </a:r>
            <a:r>
              <a:rPr lang="fr-FR" dirty="0" err="1">
                <a:effectLst/>
                <a:latin typeface="Roboto" panose="02000000000000000000" pitchFamily="2" charset="0"/>
              </a:rPr>
              <a:t>whenever</a:t>
            </a:r>
            <a:r>
              <a:rPr lang="fr-FR" dirty="0">
                <a:effectLst/>
                <a:latin typeface="Roboto" panose="02000000000000000000" pitchFamily="2" charset="0"/>
              </a:rPr>
              <a:t> an </a:t>
            </a:r>
            <a:r>
              <a:rPr lang="fr-FR" dirty="0" err="1">
                <a:effectLst/>
                <a:latin typeface="Roboto" panose="02000000000000000000" pitchFamily="2" charset="0"/>
              </a:rPr>
              <a:t>event</a:t>
            </a:r>
            <a:r>
              <a:rPr lang="fr-FR" dirty="0">
                <a:effectLst/>
                <a:latin typeface="Roboto" panose="02000000000000000000" pitchFamily="2" charset="0"/>
              </a:rPr>
              <a:t> triggers </a:t>
            </a:r>
            <a:r>
              <a:rPr lang="fr-FR" dirty="0" err="1">
                <a:effectLst/>
                <a:latin typeface="Roboto" panose="02000000000000000000" pitchFamily="2" charset="0"/>
              </a:rPr>
              <a:t>it</a:t>
            </a:r>
            <a:r>
              <a:rPr lang="fr-FR" dirty="0">
                <a:effectLst/>
                <a:latin typeface="Roboto" panose="02000000000000000000" pitchFamily="2" charset="0"/>
              </a:rPr>
              <a:t>, no </a:t>
            </a:r>
            <a:r>
              <a:rPr lang="fr-FR" dirty="0" err="1">
                <a:effectLst/>
                <a:latin typeface="Roboto" panose="02000000000000000000" pitchFamily="2" charset="0"/>
              </a:rPr>
              <a:t>matter</a:t>
            </a:r>
            <a:r>
              <a:rPr lang="fr-FR" dirty="0">
                <a:effectLst/>
                <a:latin typeface="Roboto" panose="02000000000000000000" pitchFamily="2" charset="0"/>
              </a:rPr>
              <a:t> </a:t>
            </a:r>
            <a:r>
              <a:rPr lang="fr-FR" dirty="0" err="1">
                <a:effectLst/>
                <a:latin typeface="Roboto" panose="02000000000000000000" pitchFamily="2" charset="0"/>
              </a:rPr>
              <a:t>whether</a:t>
            </a:r>
            <a:r>
              <a:rPr lang="fr-FR" dirty="0">
                <a:effectLst/>
                <a:latin typeface="Roboto" panose="02000000000000000000" pitchFamily="2" charset="0"/>
              </a:rPr>
              <a:t> </a:t>
            </a:r>
            <a:r>
              <a:rPr lang="fr-FR" dirty="0" err="1">
                <a:effectLst/>
                <a:latin typeface="Roboto" panose="02000000000000000000" pitchFamily="2" charset="0"/>
              </a:rPr>
              <a:t>it</a:t>
            </a:r>
            <a:r>
              <a:rPr lang="fr-FR" dirty="0">
                <a:effectLst/>
                <a:latin typeface="Roboto" panose="02000000000000000000" pitchFamily="2" charset="0"/>
              </a:rPr>
              <a:t> </a:t>
            </a:r>
            <a:r>
              <a:rPr lang="fr-FR" dirty="0" err="1">
                <a:effectLst/>
                <a:latin typeface="Roboto" panose="02000000000000000000" pitchFamily="2" charset="0"/>
              </a:rPr>
              <a:t>happens</a:t>
            </a:r>
            <a:r>
              <a:rPr lang="fr-FR" dirty="0">
                <a:effectLst/>
                <a:latin typeface="Roboto" panose="02000000000000000000" pitchFamily="2" charset="0"/>
              </a:rPr>
              <a:t> </a:t>
            </a:r>
            <a:r>
              <a:rPr lang="fr-FR" dirty="0" err="1">
                <a:effectLst/>
                <a:latin typeface="Roboto" panose="02000000000000000000" pitchFamily="2" charset="0"/>
              </a:rPr>
              <a:t>rarely</a:t>
            </a:r>
            <a:r>
              <a:rPr lang="fr-FR" dirty="0">
                <a:effectLst/>
                <a:latin typeface="Roboto" panose="02000000000000000000" pitchFamily="2" charset="0"/>
              </a:rPr>
              <a:t> or </a:t>
            </a:r>
            <a:r>
              <a:rPr lang="fr-FR" dirty="0" err="1">
                <a:effectLst/>
                <a:latin typeface="Roboto" panose="02000000000000000000" pitchFamily="2" charset="0"/>
              </a:rPr>
              <a:t>many</a:t>
            </a:r>
            <a:r>
              <a:rPr lang="fr-FR" dirty="0">
                <a:effectLst/>
                <a:latin typeface="Roboto" panose="02000000000000000000" pitchFamily="2" charset="0"/>
              </a:rPr>
              <a:t> times per second. That </a:t>
            </a:r>
            <a:r>
              <a:rPr lang="fr-FR" dirty="0" err="1">
                <a:effectLst/>
                <a:latin typeface="Roboto" panose="02000000000000000000" pitchFamily="2" charset="0"/>
              </a:rPr>
              <a:t>means</a:t>
            </a:r>
            <a:r>
              <a:rPr lang="fr-FR" dirty="0">
                <a:effectLst/>
                <a:latin typeface="Roboto" panose="02000000000000000000" pitchFamily="2" charset="0"/>
              </a:rPr>
              <a:t> </a:t>
            </a:r>
            <a:r>
              <a:rPr lang="fr-FR" dirty="0" err="1">
                <a:effectLst/>
                <a:latin typeface="Roboto" panose="02000000000000000000" pitchFamily="2" charset="0"/>
              </a:rPr>
              <a:t>you</a:t>
            </a:r>
            <a:r>
              <a:rPr lang="fr-FR" dirty="0">
                <a:effectLst/>
                <a:latin typeface="Roboto" panose="02000000000000000000" pitchFamily="2" charset="0"/>
              </a:rPr>
              <a:t> </a:t>
            </a:r>
            <a:r>
              <a:rPr lang="fr-FR" dirty="0" err="1">
                <a:effectLst/>
                <a:latin typeface="Roboto" panose="02000000000000000000" pitchFamily="2" charset="0"/>
              </a:rPr>
              <a:t>don't</a:t>
            </a:r>
            <a:r>
              <a:rPr lang="fr-FR" dirty="0">
                <a:effectLst/>
                <a:latin typeface="Roboto" panose="02000000000000000000" pitchFamily="2" charset="0"/>
              </a:rPr>
              <a:t> have to provision </a:t>
            </a:r>
            <a:r>
              <a:rPr lang="fr-FR" dirty="0" err="1">
                <a:effectLst/>
                <a:latin typeface="Roboto" panose="02000000000000000000" pitchFamily="2" charset="0"/>
              </a:rPr>
              <a:t>compute</a:t>
            </a:r>
            <a:r>
              <a:rPr lang="fr-FR" dirty="0">
                <a:effectLst/>
                <a:latin typeface="Roboto" panose="02000000000000000000" pitchFamily="2" charset="0"/>
              </a:rPr>
              <a:t> </a:t>
            </a:r>
            <a:r>
              <a:rPr lang="fr-FR" dirty="0" err="1">
                <a:effectLst/>
                <a:latin typeface="Roboto" panose="02000000000000000000" pitchFamily="2" charset="0"/>
              </a:rPr>
              <a:t>resources</a:t>
            </a:r>
            <a:r>
              <a:rPr lang="fr-FR" dirty="0">
                <a:effectLst/>
                <a:latin typeface="Roboto" panose="02000000000000000000" pitchFamily="2" charset="0"/>
              </a:rPr>
              <a:t> to </a:t>
            </a:r>
            <a:r>
              <a:rPr lang="fr-FR" dirty="0" err="1">
                <a:effectLst/>
                <a:latin typeface="Roboto" panose="02000000000000000000" pitchFamily="2" charset="0"/>
              </a:rPr>
              <a:t>handle</a:t>
            </a:r>
            <a:r>
              <a:rPr lang="fr-FR" dirty="0">
                <a:effectLst/>
                <a:latin typeface="Roboto" panose="02000000000000000000" pitchFamily="2" charset="0"/>
              </a:rPr>
              <a:t> </a:t>
            </a:r>
            <a:r>
              <a:rPr lang="fr-FR" dirty="0" err="1">
                <a:effectLst/>
                <a:latin typeface="Roboto" panose="02000000000000000000" pitchFamily="2" charset="0"/>
              </a:rPr>
              <a:t>these</a:t>
            </a:r>
            <a:r>
              <a:rPr lang="fr-FR" dirty="0">
                <a:effectLst/>
                <a:latin typeface="Roboto" panose="02000000000000000000" pitchFamily="2" charset="0"/>
              </a:rPr>
              <a:t> </a:t>
            </a:r>
            <a:r>
              <a:rPr lang="fr-FR" dirty="0" err="1">
                <a:effectLst/>
                <a:latin typeface="Roboto" panose="02000000000000000000" pitchFamily="2" charset="0"/>
              </a:rPr>
              <a:t>operations</a:t>
            </a:r>
            <a:r>
              <a:rPr lang="fr-FR" dirty="0">
                <a:effectLst/>
                <a:latin typeface="Roboto" panose="02000000000000000000" pitchFamily="2" charset="0"/>
              </a:rPr>
              <a:t>. </a:t>
            </a:r>
            <a:endParaRPr lang="fr-FR" sz="1100" dirty="0"/>
          </a:p>
          <a:p>
            <a:pPr lvl="1"/>
            <a:r>
              <a:rPr lang="fr-FR" dirty="0">
                <a:effectLst/>
                <a:latin typeface="Roboto" panose="02000000000000000000" pitchFamily="2" charset="0"/>
              </a:rPr>
              <a:t>C: Cloud </a:t>
            </a:r>
            <a:r>
              <a:rPr lang="fr-FR" dirty="0" err="1">
                <a:effectLst/>
                <a:latin typeface="Roboto" panose="02000000000000000000" pitchFamily="2" charset="0"/>
              </a:rPr>
              <a:t>Functions</a:t>
            </a:r>
            <a:r>
              <a:rPr lang="fr-FR" dirty="0">
                <a:effectLst/>
                <a:latin typeface="Roboto" panose="02000000000000000000" pitchFamily="2" charset="0"/>
              </a:rPr>
              <a:t> can </a:t>
            </a:r>
            <a:r>
              <a:rPr lang="fr-FR" dirty="0" err="1">
                <a:effectLst/>
                <a:latin typeface="Roboto" panose="02000000000000000000" pitchFamily="2" charset="0"/>
              </a:rPr>
              <a:t>be</a:t>
            </a:r>
            <a:r>
              <a:rPr lang="fr-FR" dirty="0">
                <a:effectLst/>
                <a:latin typeface="Roboto" panose="02000000000000000000" pitchFamily="2" charset="0"/>
              </a:rPr>
              <a:t> </a:t>
            </a:r>
            <a:r>
              <a:rPr lang="fr-FR" dirty="0" err="1">
                <a:effectLst/>
                <a:latin typeface="Roboto" panose="02000000000000000000" pitchFamily="2" charset="0"/>
              </a:rPr>
              <a:t>written</a:t>
            </a:r>
            <a:r>
              <a:rPr lang="fr-FR" dirty="0">
                <a:effectLst/>
                <a:latin typeface="Roboto" panose="02000000000000000000" pitchFamily="2" charset="0"/>
              </a:rPr>
              <a:t> in C# or C++</a:t>
            </a:r>
          </a:p>
          <a:p>
            <a:pPr lvl="2"/>
            <a:r>
              <a:rPr lang="fr-FR" dirty="0">
                <a:effectLst/>
                <a:latin typeface="Roboto" panose="02000000000000000000" pitchFamily="2" charset="0"/>
              </a:rPr>
              <a:t>Cloud </a:t>
            </a:r>
            <a:r>
              <a:rPr lang="fr-FR" dirty="0" err="1">
                <a:effectLst/>
                <a:latin typeface="Roboto" panose="02000000000000000000" pitchFamily="2" charset="0"/>
              </a:rPr>
              <a:t>Functions</a:t>
            </a:r>
            <a:r>
              <a:rPr lang="fr-FR" dirty="0">
                <a:effectLst/>
                <a:latin typeface="Roboto" panose="02000000000000000000" pitchFamily="2" charset="0"/>
              </a:rPr>
              <a:t> are </a:t>
            </a:r>
            <a:r>
              <a:rPr lang="fr-FR" dirty="0" err="1">
                <a:effectLst/>
                <a:latin typeface="Roboto" panose="02000000000000000000" pitchFamily="2" charset="0"/>
              </a:rPr>
              <a:t>written</a:t>
            </a:r>
            <a:r>
              <a:rPr lang="fr-FR" dirty="0">
                <a:effectLst/>
                <a:latin typeface="Roboto" panose="02000000000000000000" pitchFamily="2" charset="0"/>
              </a:rPr>
              <a:t> in Javascript (</a:t>
            </a:r>
            <a:r>
              <a:rPr lang="fr-FR" dirty="0" err="1">
                <a:effectLst/>
                <a:latin typeface="Roboto" panose="02000000000000000000" pitchFamily="2" charset="0"/>
              </a:rPr>
              <a:t>Node.js</a:t>
            </a:r>
            <a:r>
              <a:rPr lang="fr-FR" dirty="0">
                <a:effectLst/>
                <a:latin typeface="Roboto" panose="02000000000000000000" pitchFamily="2" charset="0"/>
              </a:rPr>
              <a:t>), Python, or Go. </a:t>
            </a:r>
            <a:endParaRPr lang="fr-FR" sz="1100" dirty="0"/>
          </a:p>
          <a:p>
            <a:pPr lvl="1"/>
            <a:r>
              <a:rPr lang="fr-FR" dirty="0">
                <a:effectLst/>
                <a:latin typeface="Roboto" panose="02000000000000000000" pitchFamily="2" charset="0"/>
              </a:rPr>
              <a:t>D: Cloud </a:t>
            </a:r>
            <a:r>
              <a:rPr lang="fr-FR" dirty="0" err="1">
                <a:effectLst/>
                <a:latin typeface="Roboto" panose="02000000000000000000" pitchFamily="2" charset="0"/>
              </a:rPr>
              <a:t>Functions</a:t>
            </a:r>
            <a:r>
              <a:rPr lang="fr-FR" dirty="0">
                <a:effectLst/>
                <a:latin typeface="Roboto" panose="02000000000000000000" pitchFamily="2" charset="0"/>
              </a:rPr>
              <a:t> </a:t>
            </a:r>
            <a:r>
              <a:rPr lang="fr-FR" dirty="0" err="1">
                <a:effectLst/>
                <a:latin typeface="Roboto" panose="02000000000000000000" pitchFamily="2" charset="0"/>
              </a:rPr>
              <a:t>eliminates</a:t>
            </a:r>
            <a:r>
              <a:rPr lang="fr-FR" dirty="0">
                <a:effectLst/>
                <a:latin typeface="Roboto" panose="02000000000000000000" pitchFamily="2" charset="0"/>
              </a:rPr>
              <a:t> the </a:t>
            </a:r>
            <a:r>
              <a:rPr lang="fr-FR" dirty="0" err="1">
                <a:effectLst/>
                <a:latin typeface="Roboto" panose="02000000000000000000" pitchFamily="2" charset="0"/>
              </a:rPr>
              <a:t>need</a:t>
            </a:r>
            <a:r>
              <a:rPr lang="fr-FR" dirty="0">
                <a:effectLst/>
                <a:latin typeface="Roboto" panose="02000000000000000000" pitchFamily="2" charset="0"/>
              </a:rPr>
              <a:t> to use a </a:t>
            </a:r>
            <a:r>
              <a:rPr lang="fr-FR" dirty="0" err="1">
                <a:effectLst/>
                <a:latin typeface="Roboto" panose="02000000000000000000" pitchFamily="2" charset="0"/>
              </a:rPr>
              <a:t>separate</a:t>
            </a:r>
            <a:r>
              <a:rPr lang="fr-FR" dirty="0">
                <a:effectLst/>
                <a:latin typeface="Roboto" panose="02000000000000000000" pitchFamily="2" charset="0"/>
              </a:rPr>
              <a:t> service to trigger application </a:t>
            </a:r>
            <a:r>
              <a:rPr lang="fr-FR" dirty="0" err="1">
                <a:effectLst/>
                <a:latin typeface="Roboto" panose="02000000000000000000" pitchFamily="2" charset="0"/>
              </a:rPr>
              <a:t>events</a:t>
            </a:r>
            <a:r>
              <a:rPr lang="fr-FR" dirty="0">
                <a:effectLst/>
                <a:latin typeface="Roboto" panose="02000000000000000000" pitchFamily="2" charset="0"/>
              </a:rPr>
              <a:t>.</a:t>
            </a:r>
            <a:endParaRPr lang="fr-FR" sz="16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07900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Cloud </a:t>
            </a:r>
            <a:r>
              <a:rPr lang="fr-FR" sz="3000" dirty="0" err="1"/>
              <a:t>Computing</a:t>
            </a:r>
            <a:endParaRPr lang="fr-FR" sz="3000" dirty="0"/>
          </a:p>
        </p:txBody>
      </p:sp>
    </p:spTree>
    <p:extLst>
      <p:ext uri="{BB962C8B-B14F-4D97-AF65-F5344CB8AC3E}">
        <p14:creationId xmlns:p14="http://schemas.microsoft.com/office/powerpoint/2010/main" val="1999450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DATAFLOW</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932343"/>
            <a:ext cx="10351747" cy="3794191"/>
          </a:xfrm>
        </p:spPr>
        <p:txBody>
          <a:bodyPr>
            <a:normAutofit/>
          </a:bodyPr>
          <a:lstStyle/>
          <a:p>
            <a:pPr algn="l"/>
            <a:r>
              <a:rPr lang="fr-FR" sz="1600" b="0" i="0" dirty="0" err="1">
                <a:solidFill>
                  <a:srgbClr val="ECECEC"/>
                </a:solidFill>
                <a:effectLst/>
                <a:latin typeface="Söhne"/>
              </a:rPr>
              <a:t>DataFlow</a:t>
            </a:r>
            <a:r>
              <a:rPr lang="fr-FR" sz="1600" b="0" i="0" dirty="0">
                <a:solidFill>
                  <a:srgbClr val="ECECEC"/>
                </a:solidFill>
                <a:effectLst/>
                <a:latin typeface="Söhne"/>
              </a:rPr>
              <a:t> est une solution de traitement des données en temps réel et par lots offerte par Google Cloud Platform (GCP). Elle est basée sur Apache Beam, un modèle de programmation unifié pour le traitement des données parallèle et distribué.</a:t>
            </a:r>
          </a:p>
          <a:p>
            <a:pPr algn="l"/>
            <a:r>
              <a:rPr lang="fr-FR" sz="1600" b="0" i="0" dirty="0" err="1">
                <a:solidFill>
                  <a:srgbClr val="ECECEC"/>
                </a:solidFill>
                <a:effectLst/>
                <a:latin typeface="Söhne"/>
              </a:rPr>
              <a:t>DataFlow</a:t>
            </a:r>
            <a:r>
              <a:rPr lang="fr-FR" sz="1600" b="0" i="0" dirty="0">
                <a:solidFill>
                  <a:srgbClr val="ECECEC"/>
                </a:solidFill>
                <a:effectLst/>
                <a:latin typeface="Söhne"/>
              </a:rPr>
              <a:t> fonctionne en permettant aux développeurs de définir des pipelines de données à l'aide de l'API Apache Beam. Ces pipelines décrivent le traitement des données, qu'il s'agisse de lire des données depuis une source, les transformer et les écrire dans une autre destination.</a:t>
            </a:r>
          </a:p>
          <a:p>
            <a:pPr algn="l"/>
            <a:r>
              <a:rPr lang="fr-FR" sz="1600" b="0" i="0" dirty="0">
                <a:solidFill>
                  <a:srgbClr val="ECECEC"/>
                </a:solidFill>
                <a:effectLst/>
                <a:latin typeface="Söhne"/>
              </a:rPr>
              <a:t>Les points positifs de </a:t>
            </a:r>
            <a:r>
              <a:rPr lang="fr-FR" sz="1600" b="0" i="0" dirty="0" err="1">
                <a:solidFill>
                  <a:srgbClr val="ECECEC"/>
                </a:solidFill>
                <a:effectLst/>
                <a:latin typeface="Söhne"/>
              </a:rPr>
              <a:t>DataFlow</a:t>
            </a:r>
            <a:r>
              <a:rPr lang="fr-FR" sz="1600" b="0" i="0" dirty="0">
                <a:solidFill>
                  <a:srgbClr val="ECECEC"/>
                </a:solidFill>
                <a:effectLst/>
                <a:latin typeface="Söhne"/>
              </a:rPr>
              <a:t> sont nombreux. Tout d'abord, elle offre une scalabilité automatique, permettant de traiter efficacement des volumes massifs de données, que ce soit en temps réel ou par lots. De plus, elle s'intègre bien avec d'autres services GCP tels que Pub/</a:t>
            </a:r>
            <a:r>
              <a:rPr lang="fr-FR" sz="1600" b="0" i="0" dirty="0" err="1">
                <a:solidFill>
                  <a:srgbClr val="ECECEC"/>
                </a:solidFill>
                <a:effectLst/>
                <a:latin typeface="Söhne"/>
              </a:rPr>
              <a:t>Sub</a:t>
            </a:r>
            <a:r>
              <a:rPr lang="fr-FR" sz="1600" b="0" i="0" dirty="0">
                <a:solidFill>
                  <a:srgbClr val="ECECEC"/>
                </a:solidFill>
                <a:effectLst/>
                <a:latin typeface="Söhne"/>
              </a:rPr>
              <a:t> et </a:t>
            </a:r>
            <a:r>
              <a:rPr lang="fr-FR" sz="1600" b="0" i="0" dirty="0" err="1">
                <a:solidFill>
                  <a:srgbClr val="ECECEC"/>
                </a:solidFill>
                <a:effectLst/>
                <a:latin typeface="Söhne"/>
              </a:rPr>
              <a:t>BigQuery</a:t>
            </a:r>
            <a:r>
              <a:rPr lang="fr-FR" sz="1600" b="0" i="0" dirty="0">
                <a:solidFill>
                  <a:srgbClr val="ECECEC"/>
                </a:solidFill>
                <a:effectLst/>
                <a:latin typeface="Söhne"/>
              </a:rPr>
              <a:t>, facilitant ainsi la construction de pipelines de données complets. En outre, </a:t>
            </a:r>
            <a:r>
              <a:rPr lang="fr-FR" sz="1600" b="0" i="0" dirty="0" err="1">
                <a:solidFill>
                  <a:srgbClr val="ECECEC"/>
                </a:solidFill>
                <a:effectLst/>
                <a:latin typeface="Söhne"/>
              </a:rPr>
              <a:t>DataFlow</a:t>
            </a:r>
            <a:r>
              <a:rPr lang="fr-FR" sz="1600" b="0" i="0" dirty="0">
                <a:solidFill>
                  <a:srgbClr val="ECECEC"/>
                </a:solidFill>
                <a:effectLst/>
                <a:latin typeface="Söhne"/>
              </a:rPr>
              <a:t> est entièrement géré, ce qui signifie que Google se charge de la maintenance de l'infrastructure, permettant aux développeurs de se concentrer sur le développement de leurs applications.</a:t>
            </a:r>
          </a:p>
          <a:p>
            <a:pPr algn="l"/>
            <a:r>
              <a:rPr lang="fr-FR" sz="1600" b="0" i="0" dirty="0">
                <a:solidFill>
                  <a:srgbClr val="ECECEC"/>
                </a:solidFill>
                <a:effectLst/>
                <a:latin typeface="Söhne"/>
              </a:rPr>
              <a:t>Cependant, quelques points négatifs peuvent être notés. La tarification peut devenir complexe à mesure que les pipelines deviennent plus complexes et que les volumes de données augmentent. De plus, bien que </a:t>
            </a:r>
            <a:r>
              <a:rPr lang="fr-FR" sz="1600" b="0" i="0" dirty="0" err="1">
                <a:solidFill>
                  <a:srgbClr val="ECECEC"/>
                </a:solidFill>
                <a:effectLst/>
                <a:latin typeface="Söhne"/>
              </a:rPr>
              <a:t>DataFlow</a:t>
            </a:r>
            <a:r>
              <a:rPr lang="fr-FR" sz="1600" b="0" i="0" dirty="0">
                <a:solidFill>
                  <a:srgbClr val="ECECEC"/>
                </a:solidFill>
                <a:effectLst/>
                <a:latin typeface="Söhne"/>
              </a:rPr>
              <a:t> soit extrêmement puissant, sa courbe d'apprentissage peut être raide pour les nouveaux utilisateurs, surtout s'ils ne sont pas familiers avec Apache Beam.</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8692304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pub-</a:t>
            </a:r>
            <a:r>
              <a:rPr lang="fr-FR" sz="3200" dirty="0" err="1"/>
              <a:t>sub</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2049261"/>
            <a:ext cx="10351747" cy="3376180"/>
          </a:xfrm>
        </p:spPr>
        <p:txBody>
          <a:bodyPr>
            <a:normAutofit lnSpcReduction="10000"/>
          </a:bodyPr>
          <a:lstStyle/>
          <a:p>
            <a:pPr algn="l"/>
            <a:r>
              <a:rPr lang="fr-FR" sz="1800" b="0" i="0" dirty="0">
                <a:solidFill>
                  <a:srgbClr val="ECECEC"/>
                </a:solidFill>
                <a:effectLst/>
                <a:latin typeface="Söhne"/>
              </a:rPr>
              <a:t>Pub/</a:t>
            </a:r>
            <a:r>
              <a:rPr lang="fr-FR" sz="1800" b="0" i="0" dirty="0" err="1">
                <a:solidFill>
                  <a:srgbClr val="ECECEC"/>
                </a:solidFill>
                <a:effectLst/>
                <a:latin typeface="Söhne"/>
              </a:rPr>
              <a:t>Sub</a:t>
            </a:r>
            <a:r>
              <a:rPr lang="fr-FR" sz="1800" b="0" i="0" dirty="0">
                <a:solidFill>
                  <a:srgbClr val="ECECEC"/>
                </a:solidFill>
                <a:effectLst/>
                <a:latin typeface="Söhne"/>
              </a:rPr>
              <a:t>, ou Publisher/</a:t>
            </a:r>
            <a:r>
              <a:rPr lang="fr-FR" sz="1800" b="0" i="0" dirty="0" err="1">
                <a:solidFill>
                  <a:srgbClr val="ECECEC"/>
                </a:solidFill>
                <a:effectLst/>
                <a:latin typeface="Söhne"/>
              </a:rPr>
              <a:t>Subscriber</a:t>
            </a:r>
            <a:r>
              <a:rPr lang="fr-FR" sz="1800" b="0" i="0" dirty="0">
                <a:solidFill>
                  <a:srgbClr val="ECECEC"/>
                </a:solidFill>
                <a:effectLst/>
                <a:latin typeface="Söhne"/>
              </a:rPr>
              <a:t>, est un service de messagerie événementielle entièrement géré proposé par Google Cloud Platform. Il permet aux applications de communiquer entre elles de manière asynchrone, garantissant une évolutivité élevée et une fiabilité robuste.</a:t>
            </a:r>
          </a:p>
          <a:p>
            <a:pPr algn="l"/>
            <a:r>
              <a:rPr lang="fr-FR" sz="1800" b="0" i="0" dirty="0">
                <a:solidFill>
                  <a:srgbClr val="ECECEC"/>
                </a:solidFill>
                <a:effectLst/>
                <a:latin typeface="Söhne"/>
              </a:rPr>
              <a:t>Le fonctionnement de Pub/</a:t>
            </a:r>
            <a:r>
              <a:rPr lang="fr-FR" sz="1800" b="0" i="0" dirty="0" err="1">
                <a:solidFill>
                  <a:srgbClr val="ECECEC"/>
                </a:solidFill>
                <a:effectLst/>
                <a:latin typeface="Söhne"/>
              </a:rPr>
              <a:t>Sub</a:t>
            </a:r>
            <a:r>
              <a:rPr lang="fr-FR" sz="1800" b="0" i="0" dirty="0">
                <a:solidFill>
                  <a:srgbClr val="ECECEC"/>
                </a:solidFill>
                <a:effectLst/>
                <a:latin typeface="Söhne"/>
              </a:rPr>
              <a:t> est simple : les applications envoient des messages à des sujets (topics), puis les messages sont reçus par des abonnés (</a:t>
            </a:r>
            <a:r>
              <a:rPr lang="fr-FR" sz="1800" b="0" i="0" dirty="0" err="1">
                <a:solidFill>
                  <a:srgbClr val="ECECEC"/>
                </a:solidFill>
                <a:effectLst/>
                <a:latin typeface="Söhne"/>
              </a:rPr>
              <a:t>subscribers</a:t>
            </a:r>
            <a:r>
              <a:rPr lang="fr-FR" sz="1800" b="0" i="0" dirty="0">
                <a:solidFill>
                  <a:srgbClr val="ECECEC"/>
                </a:solidFill>
                <a:effectLst/>
                <a:latin typeface="Söhne"/>
              </a:rPr>
              <a:t>) qui sont intéressés par ces sujets.</a:t>
            </a:r>
          </a:p>
          <a:p>
            <a:pPr algn="l"/>
            <a:r>
              <a:rPr lang="fr-FR" sz="1800" b="0" i="0" dirty="0">
                <a:solidFill>
                  <a:srgbClr val="ECECEC"/>
                </a:solidFill>
                <a:effectLst/>
                <a:latin typeface="Söhne"/>
              </a:rPr>
              <a:t>Les avantages de Pub/</a:t>
            </a:r>
            <a:r>
              <a:rPr lang="fr-FR" sz="1800" b="0" i="0" dirty="0" err="1">
                <a:solidFill>
                  <a:srgbClr val="ECECEC"/>
                </a:solidFill>
                <a:effectLst/>
                <a:latin typeface="Söhne"/>
              </a:rPr>
              <a:t>Sub</a:t>
            </a:r>
            <a:r>
              <a:rPr lang="fr-FR" sz="1800" b="0" i="0" dirty="0">
                <a:solidFill>
                  <a:srgbClr val="ECECEC"/>
                </a:solidFill>
                <a:effectLst/>
                <a:latin typeface="Söhne"/>
              </a:rPr>
              <a:t> sont nombreux. Tout d'abord, il offre une mise à l'échelle automatique, permettant de traiter efficacement des millions de messages par seconde. De plus, il garantit une livraison fiable des messages, même en cas de défaillance d'un composant du système. Pub/</a:t>
            </a:r>
            <a:r>
              <a:rPr lang="fr-FR" sz="1800" b="0" i="0" dirty="0" err="1">
                <a:solidFill>
                  <a:srgbClr val="ECECEC"/>
                </a:solidFill>
                <a:effectLst/>
                <a:latin typeface="Söhne"/>
              </a:rPr>
              <a:t>Sub</a:t>
            </a:r>
            <a:r>
              <a:rPr lang="fr-FR" sz="1800" b="0" i="0" dirty="0">
                <a:solidFill>
                  <a:srgbClr val="ECECEC"/>
                </a:solidFill>
                <a:effectLst/>
                <a:latin typeface="Söhne"/>
              </a:rPr>
              <a:t> s'intègre également parfaitement avec d'autres services GCP, ce qui facilite la construction d'applications cloud natives.</a:t>
            </a:r>
          </a:p>
          <a:p>
            <a:pPr algn="l"/>
            <a:r>
              <a:rPr lang="fr-FR" sz="1800" b="0" i="0" dirty="0">
                <a:solidFill>
                  <a:srgbClr val="ECECEC"/>
                </a:solidFill>
                <a:effectLst/>
                <a:latin typeface="Söhne"/>
              </a:rPr>
              <a:t>Cependant, quelques inconvénients doivent être pris en compte. La tarification de Pub/</a:t>
            </a:r>
            <a:r>
              <a:rPr lang="fr-FR" sz="1800" b="0" i="0" dirty="0" err="1">
                <a:solidFill>
                  <a:srgbClr val="ECECEC"/>
                </a:solidFill>
                <a:effectLst/>
                <a:latin typeface="Söhne"/>
              </a:rPr>
              <a:t>Sub</a:t>
            </a:r>
            <a:r>
              <a:rPr lang="fr-FR" sz="1800" b="0" i="0" dirty="0">
                <a:solidFill>
                  <a:srgbClr val="ECECEC"/>
                </a:solidFill>
                <a:effectLst/>
                <a:latin typeface="Söhne"/>
              </a:rPr>
              <a:t> peut augmenter rapidement avec le volume de messages traités, et il peut être difficile de prédire les coûts exacts.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225854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dataproc</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395082"/>
          </a:xfrm>
        </p:spPr>
        <p:txBody>
          <a:bodyPr>
            <a:normAutofit/>
          </a:bodyPr>
          <a:lstStyle/>
          <a:p>
            <a:pPr algn="l"/>
            <a:r>
              <a:rPr lang="fr-FR" sz="1600" b="0" i="0" dirty="0">
                <a:solidFill>
                  <a:srgbClr val="ECECEC"/>
                </a:solidFill>
                <a:effectLst/>
                <a:latin typeface="Söhne"/>
              </a:rPr>
              <a:t>Cloud </a:t>
            </a:r>
            <a:r>
              <a:rPr lang="fr-FR" sz="1600" b="0" i="0" dirty="0" err="1">
                <a:solidFill>
                  <a:srgbClr val="ECECEC"/>
                </a:solidFill>
                <a:effectLst/>
                <a:latin typeface="Söhne"/>
              </a:rPr>
              <a:t>Dataproc</a:t>
            </a:r>
            <a:r>
              <a:rPr lang="fr-FR" sz="1600" b="0" i="0" dirty="0">
                <a:solidFill>
                  <a:srgbClr val="ECECEC"/>
                </a:solidFill>
                <a:effectLst/>
                <a:latin typeface="Söhne"/>
              </a:rPr>
              <a:t> est un service entièrement géré de traitement de données basé sur Apache Hadoop et Apache Spark, proposé par Google Cloud Platform (GCP). Il permet aux utilisateurs de déployer rapidement des clusters de calcul dans le cloud pour l'analyse, le traitement et la transformation de grands ensembles de données.</a:t>
            </a:r>
          </a:p>
          <a:p>
            <a:pPr algn="l"/>
            <a:r>
              <a:rPr lang="fr-FR" sz="1600" b="0" i="0" dirty="0">
                <a:solidFill>
                  <a:srgbClr val="ECECEC"/>
                </a:solidFill>
                <a:effectLst/>
                <a:latin typeface="Söhne"/>
              </a:rPr>
              <a:t>Le fonctionnement de Cloud </a:t>
            </a:r>
            <a:r>
              <a:rPr lang="fr-FR" sz="1600" b="0" i="0" dirty="0" err="1">
                <a:solidFill>
                  <a:srgbClr val="ECECEC"/>
                </a:solidFill>
                <a:effectLst/>
                <a:latin typeface="Söhne"/>
              </a:rPr>
              <a:t>Dataproc</a:t>
            </a:r>
            <a:r>
              <a:rPr lang="fr-FR" sz="1600" b="0" i="0" dirty="0">
                <a:solidFill>
                  <a:srgbClr val="ECECEC"/>
                </a:solidFill>
                <a:effectLst/>
                <a:latin typeface="Söhne"/>
              </a:rPr>
              <a:t> repose sur la création dynamique de clusters de calcul, qui peuvent être dimensionnés en fonction des besoins de traitement des données. Les utilisateurs peuvent exécuter des tâches de traitement par lot, des analyses interactives et même des flux de travail en continu.</a:t>
            </a:r>
          </a:p>
          <a:p>
            <a:pPr algn="l"/>
            <a:r>
              <a:rPr lang="fr-FR" sz="1600" b="0" i="0" dirty="0">
                <a:solidFill>
                  <a:srgbClr val="ECECEC"/>
                </a:solidFill>
                <a:effectLst/>
                <a:latin typeface="Söhne"/>
              </a:rPr>
              <a:t>Les avantages de Cloud </a:t>
            </a:r>
            <a:r>
              <a:rPr lang="fr-FR" sz="1600" b="0" i="0" dirty="0" err="1">
                <a:solidFill>
                  <a:srgbClr val="ECECEC"/>
                </a:solidFill>
                <a:effectLst/>
                <a:latin typeface="Söhne"/>
              </a:rPr>
              <a:t>Dataproc</a:t>
            </a:r>
            <a:r>
              <a:rPr lang="fr-FR" sz="1600" b="0" i="0" dirty="0">
                <a:solidFill>
                  <a:srgbClr val="ECECEC"/>
                </a:solidFill>
                <a:effectLst/>
                <a:latin typeface="Söhne"/>
              </a:rPr>
              <a:t> sont significatifs. Tout d'abord, il offre une scalabilité élastique, permettant aux utilisateurs de provisionner et de désactiver rapidement des clusters en fonction de la charge de travail. De plus, Cloud </a:t>
            </a:r>
            <a:r>
              <a:rPr lang="fr-FR" sz="1600" b="0" i="0" dirty="0" err="1">
                <a:solidFill>
                  <a:srgbClr val="ECECEC"/>
                </a:solidFill>
                <a:effectLst/>
                <a:latin typeface="Söhne"/>
              </a:rPr>
              <a:t>Dataproc</a:t>
            </a:r>
            <a:r>
              <a:rPr lang="fr-FR" sz="1600" b="0" i="0" dirty="0">
                <a:solidFill>
                  <a:srgbClr val="ECECEC"/>
                </a:solidFill>
                <a:effectLst/>
                <a:latin typeface="Söhne"/>
              </a:rPr>
              <a:t> est compatible avec les outils et les </a:t>
            </a:r>
            <a:r>
              <a:rPr lang="fr-FR" sz="1600" b="0" i="0" dirty="0" err="1">
                <a:solidFill>
                  <a:srgbClr val="ECECEC"/>
                </a:solidFill>
                <a:effectLst/>
                <a:latin typeface="Söhne"/>
              </a:rPr>
              <a:t>frameworks</a:t>
            </a:r>
            <a:r>
              <a:rPr lang="fr-FR" sz="1600" b="0" i="0" dirty="0">
                <a:solidFill>
                  <a:srgbClr val="ECECEC"/>
                </a:solidFill>
                <a:effectLst/>
                <a:latin typeface="Söhne"/>
              </a:rPr>
              <a:t> de traitement de données open source, tels que Apache Spark, Apache Hadoop, et Presto, offrant ainsi une grande flexibilité aux utilisateurs. En outre, Cloud </a:t>
            </a:r>
            <a:r>
              <a:rPr lang="fr-FR" sz="1600" b="0" i="0" dirty="0" err="1">
                <a:solidFill>
                  <a:srgbClr val="ECECEC"/>
                </a:solidFill>
                <a:effectLst/>
                <a:latin typeface="Söhne"/>
              </a:rPr>
              <a:t>Dataproc</a:t>
            </a:r>
            <a:r>
              <a:rPr lang="fr-FR" sz="1600" b="0" i="0" dirty="0">
                <a:solidFill>
                  <a:srgbClr val="ECECEC"/>
                </a:solidFill>
                <a:effectLst/>
                <a:latin typeface="Söhne"/>
              </a:rPr>
              <a:t> s'intègre parfaitement avec d'autres services GCP, comme </a:t>
            </a:r>
            <a:r>
              <a:rPr lang="fr-FR" sz="1600" b="0" i="0" dirty="0" err="1">
                <a:solidFill>
                  <a:srgbClr val="ECECEC"/>
                </a:solidFill>
                <a:effectLst/>
                <a:latin typeface="Söhne"/>
              </a:rPr>
              <a:t>BigQuery</a:t>
            </a:r>
            <a:r>
              <a:rPr lang="fr-FR" sz="1600" b="0" i="0" dirty="0">
                <a:solidFill>
                  <a:srgbClr val="ECECEC"/>
                </a:solidFill>
                <a:effectLst/>
                <a:latin typeface="Söhne"/>
              </a:rPr>
              <a:t> et Google Cloud Storage, facilitant ainsi la construction de pipelines de données complets.</a:t>
            </a:r>
          </a:p>
          <a:p>
            <a:pPr algn="l"/>
            <a:r>
              <a:rPr lang="fr-FR" sz="1600" b="0" i="0" dirty="0">
                <a:solidFill>
                  <a:srgbClr val="ECECEC"/>
                </a:solidFill>
                <a:effectLst/>
                <a:latin typeface="Söhne"/>
              </a:rPr>
              <a:t>Cependant, quelques points négatifs peuvent être notés. La tarification de Cloud </a:t>
            </a:r>
            <a:r>
              <a:rPr lang="fr-FR" sz="1600" b="0" i="0" dirty="0" err="1">
                <a:solidFill>
                  <a:srgbClr val="ECECEC"/>
                </a:solidFill>
                <a:effectLst/>
                <a:latin typeface="Söhne"/>
              </a:rPr>
              <a:t>Dataproc</a:t>
            </a:r>
            <a:r>
              <a:rPr lang="fr-FR" sz="1600" b="0" i="0" dirty="0">
                <a:solidFill>
                  <a:srgbClr val="ECECEC"/>
                </a:solidFill>
                <a:effectLst/>
                <a:latin typeface="Söhne"/>
              </a:rPr>
              <a:t> peut être complexe, car elle dépend du type d'instance utilisé, de la durée d'exécution du cluster et d'autres facteurs. De plus, bien que Cloud </a:t>
            </a:r>
            <a:r>
              <a:rPr lang="fr-FR" sz="1600" b="0" i="0" dirty="0" err="1">
                <a:solidFill>
                  <a:srgbClr val="ECECEC"/>
                </a:solidFill>
                <a:effectLst/>
                <a:latin typeface="Söhne"/>
              </a:rPr>
              <a:t>Dataproc</a:t>
            </a:r>
            <a:r>
              <a:rPr lang="fr-FR" sz="1600" b="0" i="0" dirty="0">
                <a:solidFill>
                  <a:srgbClr val="ECECEC"/>
                </a:solidFill>
                <a:effectLst/>
                <a:latin typeface="Söhne"/>
              </a:rPr>
              <a:t> offre une grande flexibilité, la gestion et la configuration des clusters peuvent être complexes pour les utilisateurs moins expérimentés.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240096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SERVICES IA SUR LE CLOUD</a:t>
            </a:r>
          </a:p>
        </p:txBody>
      </p:sp>
    </p:spTree>
    <p:extLst>
      <p:ext uri="{BB962C8B-B14F-4D97-AF65-F5344CB8AC3E}">
        <p14:creationId xmlns:p14="http://schemas.microsoft.com/office/powerpoint/2010/main" val="3022344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vertex-ai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3376180"/>
          </a:xfrm>
        </p:spPr>
        <p:txBody>
          <a:bodyPr>
            <a:normAutofit fontScale="92500"/>
          </a:bodyPr>
          <a:lstStyle/>
          <a:p>
            <a:pPr algn="l"/>
            <a:r>
              <a:rPr lang="fr-FR" sz="1600" b="0" i="0" dirty="0">
                <a:solidFill>
                  <a:srgbClr val="ECECEC"/>
                </a:solidFill>
                <a:effectLst/>
                <a:latin typeface="Söhne"/>
              </a:rPr>
              <a:t>Vertex AI est une plateforme d'intelligence artificielle (IA) entièrement gérée proposée par Google Cloud Platform. Elle permet aux développeurs et aux scientifiques des données de créer, de déployer et de gérer facilement des modèles d'IA à grande échelle.</a:t>
            </a:r>
          </a:p>
          <a:p>
            <a:pPr algn="l"/>
            <a:r>
              <a:rPr lang="fr-FR" sz="1600" b="0" i="0" dirty="0">
                <a:solidFill>
                  <a:srgbClr val="ECECEC"/>
                </a:solidFill>
                <a:effectLst/>
                <a:latin typeface="Söhne"/>
              </a:rPr>
              <a:t>Le fonctionnement de Vertex AI repose sur une approche modulaire, offrant des outils pour chaque étape du cycle de vie des modèles d'IA. Cela inclut la préparation des données, l'entraînement des modèles, le déploiement des modèles en production et la surveillance de leur performance.</a:t>
            </a:r>
          </a:p>
          <a:p>
            <a:pPr algn="l"/>
            <a:r>
              <a:rPr lang="fr-FR" sz="1600" b="0" i="0" dirty="0">
                <a:solidFill>
                  <a:srgbClr val="ECECEC"/>
                </a:solidFill>
                <a:effectLst/>
                <a:latin typeface="Söhne"/>
              </a:rPr>
              <a:t>Les avantages de Vertex AI sont nombreux. Tout d'abord, elle offre une expérience unifiée pour le développement et le déploiement de modèles d'IA, réduisant ainsi la complexité et les efforts nécessaires. De plus, Vertex AI propose des fonctionnalités avancées telles que l'auto-ML (apprentissage automatique) et le </a:t>
            </a:r>
            <a:r>
              <a:rPr lang="fr-FR" sz="1600" b="0" i="0" dirty="0" err="1">
                <a:solidFill>
                  <a:srgbClr val="ECECEC"/>
                </a:solidFill>
                <a:effectLst/>
                <a:latin typeface="Söhne"/>
              </a:rPr>
              <a:t>TensorFlow</a:t>
            </a:r>
            <a:r>
              <a:rPr lang="fr-FR" sz="1600" b="0" i="0" dirty="0">
                <a:solidFill>
                  <a:srgbClr val="ECECEC"/>
                </a:solidFill>
                <a:effectLst/>
                <a:latin typeface="Söhne"/>
              </a:rPr>
              <a:t> Enterprise, permettant aux utilisateurs de créer des modèles d'IA même sans expertise approfondie en science des données. En outre, Vertex AI s'intègre parfaitement avec d'autres services GCP, ce qui facilite la construction de pipelines d'IA complets.</a:t>
            </a:r>
          </a:p>
          <a:p>
            <a:pPr algn="l"/>
            <a:r>
              <a:rPr lang="fr-FR" sz="1600" b="0" i="0" dirty="0">
                <a:solidFill>
                  <a:srgbClr val="ECECEC"/>
                </a:solidFill>
                <a:effectLst/>
                <a:latin typeface="Söhne"/>
              </a:rPr>
              <a:t>Cependant, quelques inconvénients doivent être notés. La tarification de Vertex AI peut devenir complexe, en fonction des ressources utilisées et de la taille des modèles déployés. De plus, bien que Vertex AI offre de nombreuses fonctionnalités, certaines tâches avancées peuvent nécessiter une expertise supplémentaire en science des données ou en ingénierie logicielle.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851542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vertex-ai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99432" y="1866380"/>
            <a:ext cx="10351747" cy="4220911"/>
          </a:xfrm>
        </p:spPr>
        <p:txBody>
          <a:bodyPr>
            <a:normAutofit fontScale="92500" lnSpcReduction="10000"/>
          </a:bodyPr>
          <a:lstStyle/>
          <a:p>
            <a:r>
              <a:rPr lang="fr-FR" sz="1800" dirty="0">
                <a:solidFill>
                  <a:srgbClr val="ECECEC"/>
                </a:solidFill>
                <a:latin typeface="Söhne"/>
              </a:rPr>
              <a:t>Vertex AI est une plate-forme de machine </a:t>
            </a:r>
            <a:r>
              <a:rPr lang="fr-FR" sz="1800" dirty="0" err="1">
                <a:solidFill>
                  <a:srgbClr val="ECECEC"/>
                </a:solidFill>
                <a:latin typeface="Söhne"/>
              </a:rPr>
              <a:t>learning</a:t>
            </a:r>
            <a:r>
              <a:rPr lang="fr-FR" sz="1800" dirty="0">
                <a:solidFill>
                  <a:srgbClr val="ECECEC"/>
                </a:solidFill>
                <a:latin typeface="Söhne"/>
              </a:rPr>
              <a:t> (ML) qui vous permet d'entraîner et de déployer des modèles de ML et des applications d'IA, et de personnaliser les modèles de langage volumineux (LLM) à utiliser dans vos applications basées sur l'IA. Vertex AI combine les workflows d'ingénierie des données, de science des données et d'ingénierie de ML, ce qui permet à vos équipes de collaborer à l'aide d'un ensemble d'outils commun et de faire évoluer vos applications en tirant parti des avantages de Google Cloud.</a:t>
            </a:r>
          </a:p>
          <a:p>
            <a:r>
              <a:rPr lang="fr-FR" sz="1800" dirty="0">
                <a:solidFill>
                  <a:srgbClr val="ECECEC"/>
                </a:solidFill>
                <a:latin typeface="Söhne"/>
              </a:rPr>
              <a:t>Vertex AI propose plusieurs options d'entraînement et de déploiement de modèles :</a:t>
            </a:r>
          </a:p>
          <a:p>
            <a:pPr lvl="1"/>
            <a:r>
              <a:rPr lang="fr-FR" sz="1600" dirty="0" err="1">
                <a:solidFill>
                  <a:srgbClr val="ECECEC"/>
                </a:solidFill>
                <a:latin typeface="Söhne"/>
              </a:rPr>
              <a:t>AutoML</a:t>
            </a:r>
            <a:r>
              <a:rPr lang="fr-FR" sz="1600" dirty="0">
                <a:solidFill>
                  <a:srgbClr val="ECECEC"/>
                </a:solidFill>
                <a:latin typeface="Söhne"/>
              </a:rPr>
              <a:t> vous permet d'entraîner des données tabulaires, d'images, de texte et vidéo sans écrire de code ni préparer de répartition des données. Il suffit de choisir son </a:t>
            </a:r>
            <a:r>
              <a:rPr lang="fr-FR" sz="1600" dirty="0" err="1">
                <a:solidFill>
                  <a:srgbClr val="ECECEC"/>
                </a:solidFill>
                <a:latin typeface="Söhne"/>
              </a:rPr>
              <a:t>dataset</a:t>
            </a:r>
            <a:r>
              <a:rPr lang="fr-FR" sz="1600" dirty="0">
                <a:solidFill>
                  <a:srgbClr val="ECECEC"/>
                </a:solidFill>
                <a:latin typeface="Söhne"/>
              </a:rPr>
              <a:t> et la variable à prédire.</a:t>
            </a:r>
          </a:p>
          <a:p>
            <a:pPr lvl="1"/>
            <a:r>
              <a:rPr lang="fr-FR" sz="1600" dirty="0">
                <a:solidFill>
                  <a:srgbClr val="ECECEC"/>
                </a:solidFill>
                <a:latin typeface="Söhne"/>
              </a:rPr>
              <a:t>L'entraînement personnalisé vous offre un contrôle total sur le processus d'entraînement, y compris l'utilisation de votre </a:t>
            </a:r>
            <a:r>
              <a:rPr lang="fr-FR" sz="1600" dirty="0" err="1">
                <a:solidFill>
                  <a:srgbClr val="ECECEC"/>
                </a:solidFill>
                <a:latin typeface="Söhne"/>
              </a:rPr>
              <a:t>framework</a:t>
            </a:r>
            <a:r>
              <a:rPr lang="fr-FR" sz="1600" dirty="0">
                <a:solidFill>
                  <a:srgbClr val="ECECEC"/>
                </a:solidFill>
                <a:latin typeface="Söhne"/>
              </a:rPr>
              <a:t> de ML préféré, l'écriture de votre propre code d'entraînement et le choix des options de réglage des hyperparamètres.</a:t>
            </a:r>
          </a:p>
          <a:p>
            <a:pPr lvl="1"/>
            <a:r>
              <a:rPr lang="fr-FR" sz="1600" dirty="0">
                <a:solidFill>
                  <a:srgbClr val="ECECEC"/>
                </a:solidFill>
                <a:latin typeface="Söhne"/>
              </a:rPr>
              <a:t>Le model </a:t>
            </a:r>
            <a:r>
              <a:rPr lang="fr-FR" sz="1600" dirty="0" err="1">
                <a:solidFill>
                  <a:srgbClr val="ECECEC"/>
                </a:solidFill>
                <a:latin typeface="Söhne"/>
              </a:rPr>
              <a:t>garden</a:t>
            </a:r>
            <a:r>
              <a:rPr lang="fr-FR" sz="1600" dirty="0">
                <a:solidFill>
                  <a:srgbClr val="ECECEC"/>
                </a:solidFill>
                <a:latin typeface="Söhne"/>
              </a:rPr>
              <a:t> vous permet de découvrir, de tester, de personnaliser et de déployer dans Vertex AI, et de sélectionner des modèles et des éléments Open Source (OSS).</a:t>
            </a:r>
          </a:p>
          <a:p>
            <a:pPr lvl="1"/>
            <a:r>
              <a:rPr lang="fr-FR" sz="1600" dirty="0">
                <a:solidFill>
                  <a:srgbClr val="ECECEC"/>
                </a:solidFill>
                <a:latin typeface="Söhne"/>
              </a:rPr>
              <a:t>L'IA générative vous permet d'accéder aux grands modèles d'IA générative de Google (mais pas que) pour plusieurs modalités (texte, code, images, voix). Vous pouvez ajuster les LLM de Google pour répondre à vos besoins, puis les déployer pour les utiliser dans vos applications basées sur l’IA.</a:t>
            </a:r>
          </a:p>
          <a:p>
            <a:r>
              <a:rPr lang="fr-FR" sz="1800" dirty="0">
                <a:solidFill>
                  <a:srgbClr val="ECECEC"/>
                </a:solidFill>
                <a:latin typeface="Söhne"/>
              </a:rPr>
              <a:t>On peut également créer des modèles prédictifs dans </a:t>
            </a:r>
            <a:r>
              <a:rPr lang="fr-FR" sz="1800" dirty="0" err="1">
                <a:solidFill>
                  <a:srgbClr val="ECECEC"/>
                </a:solidFill>
                <a:latin typeface="Söhne"/>
              </a:rPr>
              <a:t>BigQuery</a:t>
            </a:r>
            <a:r>
              <a:rPr lang="fr-FR" sz="1800" dirty="0">
                <a:solidFill>
                  <a:srgbClr val="ECECEC"/>
                </a:solidFill>
                <a:latin typeface="Söhne"/>
              </a:rPr>
              <a:t> à l’aide de BQML. Ces modèles peuvent être utilisés dans Vertex-AI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942480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vertex-ai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16848" y="1866380"/>
            <a:ext cx="10647838" cy="3837734"/>
          </a:xfrm>
        </p:spPr>
        <p:txBody>
          <a:bodyPr>
            <a:normAutofit/>
          </a:bodyPr>
          <a:lstStyle/>
          <a:p>
            <a:r>
              <a:rPr lang="fr-FR" sz="1800" dirty="0">
                <a:solidFill>
                  <a:srgbClr val="ECECEC"/>
                </a:solidFill>
                <a:latin typeface="Söhne"/>
              </a:rPr>
              <a:t>Une fois vos modèles déployés, utilisez les outils </a:t>
            </a:r>
            <a:r>
              <a:rPr lang="fr-FR" sz="1800" dirty="0" err="1">
                <a:solidFill>
                  <a:srgbClr val="ECECEC"/>
                </a:solidFill>
                <a:latin typeface="Söhne"/>
              </a:rPr>
              <a:t>MLOps</a:t>
            </a:r>
            <a:r>
              <a:rPr lang="fr-FR" sz="1800" dirty="0">
                <a:solidFill>
                  <a:srgbClr val="ECECEC"/>
                </a:solidFill>
                <a:latin typeface="Söhne"/>
              </a:rPr>
              <a:t> de bout en bout de Vertex AI pour automatiser et faire évoluer les projets tout au long du cycle de vie du ML. Ces outils </a:t>
            </a:r>
            <a:r>
              <a:rPr lang="fr-FR" sz="1800" dirty="0" err="1">
                <a:solidFill>
                  <a:srgbClr val="ECECEC"/>
                </a:solidFill>
                <a:latin typeface="Söhne"/>
              </a:rPr>
              <a:t>MLOps</a:t>
            </a:r>
            <a:r>
              <a:rPr lang="fr-FR" sz="1800" dirty="0">
                <a:solidFill>
                  <a:srgbClr val="ECECEC"/>
                </a:solidFill>
                <a:latin typeface="Söhne"/>
              </a:rPr>
              <a:t> sont exécutés sur une infrastructure entièrement gérée que vous pouvez personnaliser en fonction de vos besoins en termes de performances et de budget.</a:t>
            </a:r>
          </a:p>
          <a:p>
            <a:r>
              <a:rPr lang="fr-FR" sz="1800" dirty="0">
                <a:solidFill>
                  <a:srgbClr val="ECECEC"/>
                </a:solidFill>
                <a:latin typeface="Söhne"/>
              </a:rPr>
              <a:t>Vous pouvez utiliser le SDK Vertex AI pour Python pour exécuter l'intégralité du workflow de machine </a:t>
            </a:r>
            <a:r>
              <a:rPr lang="fr-FR" sz="1800" dirty="0" err="1">
                <a:solidFill>
                  <a:srgbClr val="ECECEC"/>
                </a:solidFill>
                <a:latin typeface="Söhne"/>
              </a:rPr>
              <a:t>learning</a:t>
            </a:r>
            <a:r>
              <a:rPr lang="fr-FR" sz="1800" dirty="0">
                <a:solidFill>
                  <a:srgbClr val="ECECEC"/>
                </a:solidFill>
                <a:latin typeface="Söhne"/>
              </a:rPr>
              <a:t> dans Vertex AI Workbench, un environnement de développement basé sur un notebook </a:t>
            </a:r>
            <a:r>
              <a:rPr lang="fr-FR" sz="1800" dirty="0" err="1">
                <a:solidFill>
                  <a:srgbClr val="ECECEC"/>
                </a:solidFill>
                <a:latin typeface="Söhne"/>
              </a:rPr>
              <a:t>Jupyter</a:t>
            </a:r>
            <a:r>
              <a:rPr lang="fr-FR" sz="1800" dirty="0">
                <a:solidFill>
                  <a:srgbClr val="ECECEC"/>
                </a:solidFill>
                <a:latin typeface="Söhne"/>
              </a:rPr>
              <a:t>. Vous pouvez collaborer avec une équipe pour développer votre modèle dans </a:t>
            </a:r>
            <a:r>
              <a:rPr lang="fr-FR" sz="1800" dirty="0" err="1">
                <a:solidFill>
                  <a:srgbClr val="ECECEC"/>
                </a:solidFill>
                <a:latin typeface="Söhne"/>
              </a:rPr>
              <a:t>Colab</a:t>
            </a:r>
            <a:r>
              <a:rPr lang="fr-FR" sz="1800" dirty="0">
                <a:solidFill>
                  <a:srgbClr val="ECECEC"/>
                </a:solidFill>
                <a:latin typeface="Söhne"/>
              </a:rPr>
              <a:t> Enterprise, une version de </a:t>
            </a:r>
            <a:r>
              <a:rPr lang="fr-FR" sz="1800" dirty="0" err="1">
                <a:solidFill>
                  <a:srgbClr val="ECECEC"/>
                </a:solidFill>
                <a:latin typeface="Söhne"/>
              </a:rPr>
              <a:t>Colaboratory</a:t>
            </a:r>
            <a:r>
              <a:rPr lang="fr-FR" sz="1800" dirty="0">
                <a:solidFill>
                  <a:srgbClr val="ECECEC"/>
                </a:solidFill>
                <a:latin typeface="Söhne"/>
              </a:rPr>
              <a:t> intégrée à Vertex AI. Les autres interfaces disponibles comprennent la console Google Cloud, l'outil de ligne de commande </a:t>
            </a:r>
            <a:r>
              <a:rPr lang="fr-FR" sz="1800" dirty="0" err="1">
                <a:solidFill>
                  <a:srgbClr val="ECECEC"/>
                </a:solidFill>
                <a:latin typeface="Söhne"/>
              </a:rPr>
              <a:t>gcloud</a:t>
            </a:r>
            <a:r>
              <a:rPr lang="fr-FR" sz="1800" dirty="0">
                <a:solidFill>
                  <a:srgbClr val="ECECEC"/>
                </a:solidFill>
                <a:latin typeface="Söhne"/>
              </a:rPr>
              <a:t>, les bibliothèques clientes et </a:t>
            </a:r>
            <a:r>
              <a:rPr lang="fr-FR" sz="1800" dirty="0" err="1">
                <a:solidFill>
                  <a:srgbClr val="ECECEC"/>
                </a:solidFill>
                <a:latin typeface="Söhne"/>
              </a:rPr>
              <a:t>Terraform</a:t>
            </a:r>
            <a:r>
              <a:rPr lang="fr-FR" sz="1800" dirty="0">
                <a:solidFill>
                  <a:srgbClr val="ECECEC"/>
                </a:solidFill>
                <a:latin typeface="Söhne"/>
              </a:rPr>
              <a:t> (compatibilité limitée).</a:t>
            </a:r>
          </a:p>
          <a:p>
            <a:r>
              <a:rPr lang="fr-FR" sz="1800" dirty="0" err="1">
                <a:solidFill>
                  <a:srgbClr val="ECECEC"/>
                </a:solidFill>
                <a:latin typeface="Söhne"/>
              </a:rPr>
              <a:t>VertexAI</a:t>
            </a:r>
            <a:r>
              <a:rPr lang="fr-FR" sz="1800" dirty="0">
                <a:solidFill>
                  <a:srgbClr val="ECECEC"/>
                </a:solidFill>
                <a:latin typeface="Söhne"/>
              </a:rPr>
              <a:t> vous propose aussi la possibilité d’étiqueter  les données dans vos </a:t>
            </a:r>
            <a:r>
              <a:rPr lang="fr-FR" sz="1800" dirty="0" err="1">
                <a:solidFill>
                  <a:srgbClr val="ECECEC"/>
                </a:solidFill>
                <a:latin typeface="Söhne"/>
              </a:rPr>
              <a:t>datasets</a:t>
            </a:r>
            <a:endParaRPr lang="fr-FR" sz="1800" dirty="0">
              <a:solidFill>
                <a:srgbClr val="ECECEC"/>
              </a:solidFill>
              <a:latin typeface="Söhne"/>
            </a:endParaRPr>
          </a:p>
          <a:p>
            <a:r>
              <a:rPr lang="fr-FR" sz="1800" dirty="0">
                <a:solidFill>
                  <a:srgbClr val="ECECEC"/>
                </a:solidFill>
                <a:latin typeface="Söhne"/>
              </a:rPr>
              <a:t>Des modèles pré-entrainés mis à disposition en API : Google Vision API, Google Speech API etc. avec un coût à l’appel</a:t>
            </a:r>
            <a:endParaRPr lang="fr-FR" sz="1600" dirty="0">
              <a:solidFill>
                <a:srgbClr val="ECECEC"/>
              </a:solidFill>
              <a:latin typeface="Söhne"/>
            </a:endParaRPr>
          </a:p>
          <a:p>
            <a:endParaRPr lang="fr-FR" sz="1800"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850499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52699"/>
            <a:ext cx="11530647" cy="704434"/>
          </a:xfrm>
        </p:spPr>
        <p:txBody>
          <a:bodyPr>
            <a:normAutofit/>
          </a:bodyPr>
          <a:lstStyle/>
          <a:p>
            <a:pPr algn="l"/>
            <a:r>
              <a:rPr lang="fr-FR" sz="3200" dirty="0"/>
              <a:t>GOOGLE CLOUD vertex-ai </a:t>
            </a:r>
            <a:r>
              <a:rPr lang="fr-FR" sz="3200" dirty="0" err="1"/>
              <a:t>mlops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79" y="1436915"/>
            <a:ext cx="11530646" cy="5138056"/>
          </a:xfrm>
        </p:spPr>
        <p:txBody>
          <a:bodyPr>
            <a:normAutofit/>
          </a:bodyPr>
          <a:lstStyle/>
          <a:p>
            <a:r>
              <a:rPr lang="fr-FR" sz="1600" dirty="0">
                <a:solidFill>
                  <a:srgbClr val="ECECEC"/>
                </a:solidFill>
                <a:latin typeface="Söhne"/>
              </a:rPr>
              <a:t>Une fois vos modèles déployés, ils doivent suivre le changement des données dans l'environnement pour optimiser leurs performances et rester pertinents. Le </a:t>
            </a:r>
            <a:r>
              <a:rPr lang="fr-FR" sz="1600" dirty="0" err="1">
                <a:solidFill>
                  <a:srgbClr val="ECECEC"/>
                </a:solidFill>
                <a:latin typeface="Söhne"/>
              </a:rPr>
              <a:t>MLOps</a:t>
            </a:r>
            <a:r>
              <a:rPr lang="fr-FR" sz="1600" dirty="0">
                <a:solidFill>
                  <a:srgbClr val="ECECEC"/>
                </a:solidFill>
                <a:latin typeface="Söhne"/>
              </a:rPr>
              <a:t> est un ensemble de pratiques qui améliore la stabilité et la fiabilité de vos systèmes de ML.</a:t>
            </a:r>
            <a:endParaRPr lang="fr-FR" sz="1800" dirty="0">
              <a:solidFill>
                <a:srgbClr val="ECECEC"/>
              </a:solidFill>
              <a:latin typeface="Söhne"/>
            </a:endParaRPr>
          </a:p>
          <a:p>
            <a:r>
              <a:rPr lang="fr-FR" sz="1800" dirty="0">
                <a:solidFill>
                  <a:srgbClr val="ECECEC"/>
                </a:solidFill>
                <a:latin typeface="Söhne"/>
              </a:rPr>
              <a:t>Orchestrer des workflows : entraîner et diffuser manuellement vos modèles peut être chronophage et source d'erreurs, en particulier si vous devez répéter les processus plusieurs fois.</a:t>
            </a:r>
          </a:p>
          <a:p>
            <a:pPr lvl="1"/>
            <a:r>
              <a:rPr lang="fr-FR" sz="1600" dirty="0">
                <a:solidFill>
                  <a:srgbClr val="ECECEC"/>
                </a:solidFill>
                <a:latin typeface="Söhne"/>
              </a:rPr>
              <a:t>Vertex AI Pipelines vous permet d'automatiser, de surveiller et de gérer vos workflows de ML.</a:t>
            </a:r>
          </a:p>
          <a:p>
            <a:r>
              <a:rPr lang="fr-FR" sz="1800" dirty="0">
                <a:solidFill>
                  <a:srgbClr val="ECECEC"/>
                </a:solidFill>
                <a:latin typeface="Söhne"/>
              </a:rPr>
              <a:t>Suivre les métadonnées utilisées dans votre système de ML : en data science, il est important de suivre les paramètres, les artefacts et les métriques utilisés dans votre workflow de ML, en particulier lorsque vous répétez le workflow plusieurs fois.</a:t>
            </a:r>
          </a:p>
          <a:p>
            <a:pPr lvl="1"/>
            <a:r>
              <a:rPr lang="fr-FR" sz="1600" dirty="0">
                <a:solidFill>
                  <a:srgbClr val="ECECEC"/>
                </a:solidFill>
                <a:latin typeface="Söhne"/>
              </a:rPr>
              <a:t>Vertex ML </a:t>
            </a:r>
            <a:r>
              <a:rPr lang="fr-FR" sz="1600" dirty="0" err="1">
                <a:solidFill>
                  <a:srgbClr val="ECECEC"/>
                </a:solidFill>
                <a:latin typeface="Söhne"/>
              </a:rPr>
              <a:t>Metadata</a:t>
            </a:r>
            <a:r>
              <a:rPr lang="fr-FR" sz="1600" dirty="0">
                <a:solidFill>
                  <a:srgbClr val="ECECEC"/>
                </a:solidFill>
                <a:latin typeface="Söhne"/>
              </a:rPr>
              <a:t> vous permet d’interroger ces métadonnées pour analyser, déboguer et auditer les performances de votre système de ML ou des artefacts qu'il produit.</a:t>
            </a:r>
          </a:p>
          <a:p>
            <a:r>
              <a:rPr lang="fr-FR" sz="1800" dirty="0">
                <a:solidFill>
                  <a:srgbClr val="ECECEC"/>
                </a:solidFill>
                <a:latin typeface="Söhne"/>
              </a:rPr>
              <a:t>Identifier le meilleur modèle pour un cas d'utilisation : lorsque vous essayez de nouveaux algorithmes, vous devez savoir quel modèle entraîné fonctionne le mieux.</a:t>
            </a:r>
          </a:p>
          <a:p>
            <a:pPr lvl="1"/>
            <a:r>
              <a:rPr lang="fr-FR" sz="1600" dirty="0">
                <a:solidFill>
                  <a:srgbClr val="ECECEC"/>
                </a:solidFill>
                <a:latin typeface="Söhne"/>
              </a:rPr>
              <a:t>Les tests Vertex AI vous permettent de suivre et d'analyser différentes architectures de modèles, hyperparamètres et environnements d'entraînement pour identifier le meilleur modèle pour votre cas d'utilisation.</a:t>
            </a:r>
          </a:p>
          <a:p>
            <a:pPr lvl="1"/>
            <a:r>
              <a:rPr lang="fr-FR" sz="1600" dirty="0">
                <a:solidFill>
                  <a:srgbClr val="ECECEC"/>
                </a:solidFill>
                <a:latin typeface="Söhne"/>
              </a:rPr>
              <a:t>Vertex AI </a:t>
            </a:r>
            <a:r>
              <a:rPr lang="fr-FR" sz="1600" dirty="0" err="1">
                <a:solidFill>
                  <a:srgbClr val="ECECEC"/>
                </a:solidFill>
                <a:latin typeface="Söhne"/>
              </a:rPr>
              <a:t>TensorBoard</a:t>
            </a:r>
            <a:r>
              <a:rPr lang="fr-FR" sz="1600" dirty="0">
                <a:solidFill>
                  <a:srgbClr val="ECECEC"/>
                </a:solidFill>
                <a:latin typeface="Söhne"/>
              </a:rPr>
              <a:t> vous permet de suivre, de visualiser et de comparer les expériences de ML pour mesurer les performances de vos modèles.</a:t>
            </a:r>
            <a:endParaRPr lang="fr-FR" sz="1800" dirty="0">
              <a:solidFill>
                <a:srgbClr val="ECECEC"/>
              </a:solidFill>
              <a:latin typeface="Söhne"/>
            </a:endParaRPr>
          </a:p>
          <a:p>
            <a:endParaRPr lang="fr-FR" sz="1800"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328176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13834"/>
            <a:ext cx="11530647" cy="704434"/>
          </a:xfrm>
        </p:spPr>
        <p:txBody>
          <a:bodyPr>
            <a:normAutofit/>
          </a:bodyPr>
          <a:lstStyle/>
          <a:p>
            <a:pPr algn="l"/>
            <a:r>
              <a:rPr lang="fr-FR" sz="3200" dirty="0"/>
              <a:t>GOOGLE CLOUD vertex-ai </a:t>
            </a:r>
            <a:r>
              <a:rPr lang="fr-FR" sz="3200" dirty="0" err="1"/>
              <a:t>mlops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79" y="1706882"/>
            <a:ext cx="11530646" cy="4476204"/>
          </a:xfrm>
        </p:spPr>
        <p:txBody>
          <a:bodyPr>
            <a:normAutofit/>
          </a:bodyPr>
          <a:lstStyle/>
          <a:p>
            <a:r>
              <a:rPr lang="fr-FR" sz="1800" dirty="0">
                <a:solidFill>
                  <a:srgbClr val="ECECEC"/>
                </a:solidFill>
                <a:latin typeface="Söhne"/>
              </a:rPr>
              <a:t>Gérer les versions de modèles : l'ajout de modèles à un dépôt central vous permet de suivre les versions des modèles.</a:t>
            </a:r>
          </a:p>
          <a:p>
            <a:pPr lvl="1"/>
            <a:r>
              <a:rPr lang="fr-FR" sz="1600" dirty="0">
                <a:solidFill>
                  <a:srgbClr val="ECECEC"/>
                </a:solidFill>
                <a:latin typeface="Söhne"/>
              </a:rPr>
              <a:t>Vertex AI Model </a:t>
            </a:r>
            <a:r>
              <a:rPr lang="fr-FR" sz="1600" dirty="0" err="1">
                <a:solidFill>
                  <a:srgbClr val="ECECEC"/>
                </a:solidFill>
                <a:latin typeface="Söhne"/>
              </a:rPr>
              <a:t>Registry</a:t>
            </a:r>
            <a:r>
              <a:rPr lang="fr-FR" sz="1600" dirty="0">
                <a:solidFill>
                  <a:srgbClr val="ECECEC"/>
                </a:solidFill>
                <a:latin typeface="Söhne"/>
              </a:rPr>
              <a:t> vous offre un aperçu de vos modèles afin de mieux organiser, suivre et entraîner les nouvelles versions. Depuis Model </a:t>
            </a:r>
            <a:r>
              <a:rPr lang="fr-FR" sz="1600" dirty="0" err="1">
                <a:solidFill>
                  <a:srgbClr val="ECECEC"/>
                </a:solidFill>
                <a:latin typeface="Söhne"/>
              </a:rPr>
              <a:t>Registry</a:t>
            </a:r>
            <a:r>
              <a:rPr lang="fr-FR" sz="1600" dirty="0">
                <a:solidFill>
                  <a:srgbClr val="ECECEC"/>
                </a:solidFill>
                <a:latin typeface="Söhne"/>
              </a:rPr>
              <a:t>, vous pouvez évaluer et déployer des modèles sur un point de terminaison, créer des prédictions par lot, et afficher des informations sur des modèles spécifiques et des versions de modèle.</a:t>
            </a:r>
          </a:p>
          <a:p>
            <a:r>
              <a:rPr lang="fr-FR" sz="1800" dirty="0">
                <a:solidFill>
                  <a:srgbClr val="ECECEC"/>
                </a:solidFill>
                <a:latin typeface="Söhne"/>
              </a:rPr>
              <a:t>Gérer les caractéristiques : lorsque vous réutilisez des caractéristiques de ML parmi plusieurs équipes, vous avez besoin d'un moyen rapide et efficace de les partager et de les diffuser.</a:t>
            </a:r>
          </a:p>
          <a:p>
            <a:pPr lvl="1"/>
            <a:r>
              <a:rPr lang="fr-FR" sz="1600" dirty="0">
                <a:solidFill>
                  <a:srgbClr val="ECECEC"/>
                </a:solidFill>
                <a:latin typeface="Söhne"/>
              </a:rPr>
              <a:t>Vertex AI </a:t>
            </a:r>
            <a:r>
              <a:rPr lang="fr-FR" sz="1600" dirty="0" err="1">
                <a:solidFill>
                  <a:srgbClr val="ECECEC"/>
                </a:solidFill>
                <a:latin typeface="Söhne"/>
              </a:rPr>
              <a:t>Feature</a:t>
            </a:r>
            <a:r>
              <a:rPr lang="fr-FR" sz="1600" dirty="0">
                <a:solidFill>
                  <a:srgbClr val="ECECEC"/>
                </a:solidFill>
                <a:latin typeface="Söhne"/>
              </a:rPr>
              <a:t> Store fournit un dépôt centralisé pour l'organisation, le stockage et la publication des caractéristiques de ML. En utilisant un magasin de caractéristiques central, votre organisation peut réutiliser des caractéristiques de ML à grande échelle et accélérer le développement et le déploiement de nouvelles applications de ML.</a:t>
            </a:r>
          </a:p>
          <a:p>
            <a:r>
              <a:rPr lang="fr-FR" sz="1800" dirty="0">
                <a:solidFill>
                  <a:srgbClr val="ECECEC"/>
                </a:solidFill>
                <a:latin typeface="Söhne"/>
              </a:rPr>
              <a:t>Surveiller la qualité du modèle : un modèle déployé en production fonctionne mieux sur les données d'entrée de prédiction semblables aux données d'entraînement. Lorsque les données d'entrée s'écartent des données utilisées pour entraîner le modèle, les performances du modèle peuvent se dégrader, même si le modèle lui-même n'a pas changé.</a:t>
            </a:r>
            <a:endParaRPr lang="fr-FR" sz="1600" dirty="0">
              <a:solidFill>
                <a:srgbClr val="ECECEC"/>
              </a:solidFill>
              <a:latin typeface="Söhne"/>
            </a:endParaRPr>
          </a:p>
          <a:p>
            <a:pPr lvl="1"/>
            <a:r>
              <a:rPr lang="fr-FR" sz="1600" dirty="0">
                <a:solidFill>
                  <a:srgbClr val="ECECEC"/>
                </a:solidFill>
                <a:latin typeface="Söhne"/>
              </a:rPr>
              <a:t>Vertex AI Model Monitoring surveille les écarts entraînement/diffusion et les dérives de prédiction, et vous envoie des alertes lorsque les données entrantes de prédiction sont trop éloignées de la référence d'entraînement. Vous pouvez utiliser les alertes et les distributions de caractéristiques pour déterminer si vous devez réentraîner votre modèle.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41767030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00448"/>
            <a:ext cx="11530647" cy="704434"/>
          </a:xfrm>
        </p:spPr>
        <p:txBody>
          <a:bodyPr>
            <a:normAutofit/>
          </a:bodyPr>
          <a:lstStyle/>
          <a:p>
            <a:pPr algn="l"/>
            <a:r>
              <a:rPr lang="fr-FR" sz="3200" dirty="0"/>
              <a:t>GOOGLE CLOUD vertex-ai </a:t>
            </a:r>
            <a:r>
              <a:rPr lang="fr-FR" sz="3200" dirty="0" err="1"/>
              <a:t>mlops</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5" name="Image 4">
            <a:extLst>
              <a:ext uri="{FF2B5EF4-FFF2-40B4-BE49-F238E27FC236}">
                <a16:creationId xmlns:a16="http://schemas.microsoft.com/office/drawing/2014/main" id="{4094429A-0409-266A-A3D5-5F4F739CC870}"/>
              </a:ext>
            </a:extLst>
          </p:cNvPr>
          <p:cNvPicPr>
            <a:picLocks noChangeAspect="1"/>
          </p:cNvPicPr>
          <p:nvPr/>
        </p:nvPicPr>
        <p:blipFill>
          <a:blip r:embed="rId2"/>
          <a:stretch>
            <a:fillRect/>
          </a:stretch>
        </p:blipFill>
        <p:spPr>
          <a:xfrm>
            <a:off x="2417991" y="1314994"/>
            <a:ext cx="6490878" cy="5030853"/>
          </a:xfrm>
          <a:prstGeom prst="rect">
            <a:avLst/>
          </a:prstGeom>
        </p:spPr>
      </p:pic>
    </p:spTree>
    <p:extLst>
      <p:ext uri="{BB962C8B-B14F-4D97-AF65-F5344CB8AC3E}">
        <p14:creationId xmlns:p14="http://schemas.microsoft.com/office/powerpoint/2010/main" val="3535397268"/>
      </p:ext>
    </p:extLst>
  </p:cSld>
  <p:clrMapOvr>
    <a:masterClrMapping/>
  </p:clrMapOvr>
</p:sld>
</file>

<file path=ppt/theme/theme1.xml><?xml version="1.0" encoding="utf-8"?>
<a:theme xmlns:a="http://schemas.openxmlformats.org/drawingml/2006/main" name="Traînée de condensatio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Traînée de condensation</Template>
  <TotalTime>14203</TotalTime>
  <Words>10419</Words>
  <Application>Microsoft Macintosh PowerPoint</Application>
  <PresentationFormat>Grand écran</PresentationFormat>
  <Paragraphs>630</Paragraphs>
  <Slides>104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104</vt:i4>
      </vt:variant>
    </vt:vector>
  </HeadingPairs>
  <TitlesOfParts>
    <vt:vector size="110" baseType="lpstr">
      <vt:lpstr>Arial</vt:lpstr>
      <vt:lpstr>Century Gothic</vt:lpstr>
      <vt:lpstr>Google Sans</vt:lpstr>
      <vt:lpstr>Roboto</vt:lpstr>
      <vt:lpstr>Söhne</vt:lpstr>
      <vt:lpstr>Traînée de condensation</vt:lpstr>
      <vt:lpstr>Cours DU CLOUD</vt:lpstr>
      <vt:lpstr>SOMMAIRE</vt:lpstr>
      <vt:lpstr>INTRODUCTION</vt:lpstr>
      <vt:lpstr>INTRODUCTION</vt:lpstr>
      <vt:lpstr> À votre avis, Le système d’information, c’est quoi ? Le cloud, c’est quoi ?</vt:lpstr>
      <vt:lpstr>Le SYSTÈME D’INFORMATION D’UNE ENTREPRISE</vt:lpstr>
      <vt:lpstr>lE SYSTÈME D’INFORMATION D’UNE ENTREPRISE</vt:lpstr>
      <vt:lpstr>L’ARCHITECTURE DU SI</vt:lpstr>
      <vt:lpstr>Cloud Computing</vt:lpstr>
      <vt:lpstr>CLOUD COMPUTING</vt:lpstr>
      <vt:lpstr>CLOUD COMPUTING</vt:lpstr>
      <vt:lpstr>CLOUD COMPUTING</vt:lpstr>
      <vt:lpstr>Cloud vs on-prem</vt:lpstr>
      <vt:lpstr>Cloud vs on-prem</vt:lpstr>
      <vt:lpstr>L’avantage du cloud</vt:lpstr>
      <vt:lpstr>Google Cloud platform</vt:lpstr>
      <vt:lpstr>Google cloud platform</vt:lpstr>
      <vt:lpstr>Google cloud platform</vt:lpstr>
      <vt:lpstr>Google cloud platform</vt:lpstr>
      <vt:lpstr>Google cloud platform</vt:lpstr>
      <vt:lpstr>Google cloud platform</vt:lpstr>
      <vt:lpstr>Google cloud platform</vt:lpstr>
      <vt:lpstr>Systèmes d’exploitation</vt:lpstr>
      <vt:lpstr>Systèmes d’exploitation</vt:lpstr>
      <vt:lpstr>Windows vs linux</vt:lpstr>
      <vt:lpstr>QUELQUES Commandes windows</vt:lpstr>
      <vt:lpstr>QUELQUES Commandes LINUX</vt:lpstr>
      <vt:lpstr>L’importance des commandes linux</vt:lpstr>
      <vt:lpstr>DÉPLOIEMENT des applications</vt:lpstr>
      <vt:lpstr>ÉVOLUTION du DÉPLOIEMENT des applications</vt:lpstr>
      <vt:lpstr>ÉVOLUTION du DÉPLOIEMENT des applications</vt:lpstr>
      <vt:lpstr>ÉVOLUTION du DÉPLOIEMENT des applications</vt:lpstr>
      <vt:lpstr>ÉVOLUTION du DÉPLOIEMENT des applications</vt:lpstr>
      <vt:lpstr>ÉVOLUTION du DÉPLOIEMENT des applications</vt:lpstr>
      <vt:lpstr>LA VIRTUALISATION</vt:lpstr>
      <vt:lpstr>LA VIRTUALISATION</vt:lpstr>
      <vt:lpstr>LA VIRTUALISATION – Les machines virtuelles</vt:lpstr>
      <vt:lpstr>LA VIRTUALISATION – Les machines virtuelles</vt:lpstr>
      <vt:lpstr>LA VIRTUALISATION – Les Conteneures</vt:lpstr>
      <vt:lpstr>LA VIRTUALISATION – Les Conteneures</vt:lpstr>
      <vt:lpstr>LA VIRTUALISATION – KUBERNETES</vt:lpstr>
      <vt:lpstr>LA VIRTUALISATION – KUBERNETES</vt:lpstr>
      <vt:lpstr>VMs vs containers</vt:lpstr>
      <vt:lpstr>VMs vs containers</vt:lpstr>
      <vt:lpstr>LA VIRTUALISATION - CONCLUSION</vt:lpstr>
      <vt:lpstr>Démo : DÉPLOIEMENT D’UNE APPLICATION MACHINE LEARNING</vt:lpstr>
      <vt:lpstr>DÉPLOIEMENT D’UNE APPLICATION ML</vt:lpstr>
      <vt:lpstr>DÉPLOIEMENT D’UNE APPLICATION ML</vt:lpstr>
      <vt:lpstr>DÉPLOIEMENT D’UNE APPLICATION ML</vt:lpstr>
      <vt:lpstr>DÉPLOIEMENT D’UNE APPLICATION ML</vt:lpstr>
      <vt:lpstr>DÉPLOIEMENT D’UNE APPLICATION ML</vt:lpstr>
      <vt:lpstr>DÉPLOIEMENT D’UNE APPLICATION ML</vt:lpstr>
      <vt:lpstr>LES PRINCIPAUX SERVICES DE GCP</vt:lpstr>
      <vt:lpstr>SECURITY</vt:lpstr>
      <vt:lpstr>SECURITY</vt:lpstr>
      <vt:lpstr>OPEN SOURCE</vt:lpstr>
      <vt:lpstr>pricing</vt:lpstr>
      <vt:lpstr>La hiérarchie des ressources gcp</vt:lpstr>
      <vt:lpstr>hierarchy</vt:lpstr>
      <vt:lpstr>IAM</vt:lpstr>
      <vt:lpstr>IAM</vt:lpstr>
      <vt:lpstr>VPC</vt:lpstr>
      <vt:lpstr>COMPUTE ENGINE</vt:lpstr>
      <vt:lpstr>GOOGLE CLOUD marketplace</vt:lpstr>
      <vt:lpstr>Load balancer</vt:lpstr>
      <vt:lpstr>Load balancer</vt:lpstr>
      <vt:lpstr>quiz</vt:lpstr>
      <vt:lpstr>Google cloud storage</vt:lpstr>
      <vt:lpstr>Google cloud storage</vt:lpstr>
      <vt:lpstr>Google cloud sql</vt:lpstr>
      <vt:lpstr>Google cloud sql</vt:lpstr>
      <vt:lpstr>Google cloud spanner</vt:lpstr>
      <vt:lpstr>Google cloud firestore</vt:lpstr>
      <vt:lpstr>Google cloud firestore</vt:lpstr>
      <vt:lpstr>Google cloud bigtable</vt:lpstr>
      <vt:lpstr>Google cloud storage options comparaison</vt:lpstr>
      <vt:lpstr>Google cloud storage options comparaison</vt:lpstr>
      <vt:lpstr>Google cloud storage options comparaison</vt:lpstr>
      <vt:lpstr>Google cloud storage options quiz</vt:lpstr>
      <vt:lpstr>Google cloud bigquery</vt:lpstr>
      <vt:lpstr>Google cloud bigquery</vt:lpstr>
      <vt:lpstr>containers</vt:lpstr>
      <vt:lpstr>kubernetes</vt:lpstr>
      <vt:lpstr>kubernetes</vt:lpstr>
      <vt:lpstr>GOOGLE CLOUD RUN</vt:lpstr>
      <vt:lpstr>GOOGLE CLOUD RUN</vt:lpstr>
      <vt:lpstr>GOOGLE CLOUD RUN quiz</vt:lpstr>
      <vt:lpstr>CLOUD FUNCTIONS</vt:lpstr>
      <vt:lpstr>CLOUD FUNCTIONS quiz</vt:lpstr>
      <vt:lpstr>GOOGLE CLOUD DATAFLOW</vt:lpstr>
      <vt:lpstr>GOOGLE CLOUD pub-sub</vt:lpstr>
      <vt:lpstr>GOOGLE CLOUD dataproc</vt:lpstr>
      <vt:lpstr>SERVICES IA SUR LE CLOUD</vt:lpstr>
      <vt:lpstr>GOOGLE CLOUD vertex-ai</vt:lpstr>
      <vt:lpstr>GOOGLE CLOUD vertex-ai</vt:lpstr>
      <vt:lpstr>GOOGLE CLOUD vertex-ai</vt:lpstr>
      <vt:lpstr>GOOGLE CLOUD vertex-ai mlops</vt:lpstr>
      <vt:lpstr>GOOGLE CLOUD vertex-ai mlops</vt:lpstr>
      <vt:lpstr>GOOGLE CLOUD vertex-ai mlops</vt:lpstr>
      <vt:lpstr>GOOGLE CLOUD vertex-ai gen ai</vt:lpstr>
      <vt:lpstr>GOOGLE CLOUD vertex-ai gen ai</vt:lpstr>
      <vt:lpstr>GOOGLE CLOUD vertex-ai gen ai</vt:lpstr>
      <vt:lpstr>GOOGLE CLOUD vertex-ai gen ai</vt:lpstr>
      <vt:lpstr>MERCI pour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Rappels de python</dc:title>
  <dc:creator>KENNOUCHE Abderahmane</dc:creator>
  <cp:lastModifiedBy>KENNOUCHE Abderahmane</cp:lastModifiedBy>
  <cp:revision>454</cp:revision>
  <dcterms:created xsi:type="dcterms:W3CDTF">2023-12-25T18:14:08Z</dcterms:created>
  <dcterms:modified xsi:type="dcterms:W3CDTF">2024-03-25T23:34:07Z</dcterms:modified>
</cp:coreProperties>
</file>